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71" r:id="rId5"/>
    <p:sldId id="272" r:id="rId6"/>
    <p:sldId id="269" r:id="rId7"/>
    <p:sldId id="264" r:id="rId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14067"/>
    <a:srgbClr val="014E7D"/>
    <a:srgbClr val="013657"/>
    <a:srgbClr val="01456F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 autoAdjust="0"/>
  </p:normalViewPr>
  <p:slideViewPr>
    <p:cSldViewPr snapToGrid="0" showGuides="1">
      <p:cViewPr varScale="1">
        <p:scale>
          <a:sx n="114" d="100"/>
          <a:sy n="114" d="100"/>
        </p:scale>
        <p:origin x="474" y="114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33DA82-3F88-44B8-BD04-AA40EEE84FBF}" type="datetime1">
              <a:rPr lang="ru-RU" smtClean="0"/>
              <a:t>23.11.2021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1072A3-100F-40A9-915F-8D2D9E6962D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690D7-6006-41CE-9478-6ADEF6469083}" type="datetime1">
              <a:rPr lang="ru-RU" smtClean="0"/>
              <a:pPr/>
              <a:t>23.11.2021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9230CFA-805A-4FD3-B3A0-DAAA5993DA17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18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454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141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484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79230CFA-805A-4FD3-B3A0-DAAA5993DA1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8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исунок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 title="Подзаголовок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3" name="Подзаголовок 2" title="Подзаголовок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 rtlCol="0"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dirty="0"/>
              <a:t>ЩЕЛКНИТЕ, ЧТОБЫ ИЗМЕНИТЬ СТИЛЬ ОБРАЗЦА ПОДЗАГОЛОВКА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 title="Название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 title="Подзаголовок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Объект 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8" name="Текст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Текст 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1" name="Объект 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Объект 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ый треугольник 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2" name="Рисунок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Надпись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Параллелограмм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0" name="Параллелограмм 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Надпись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Диагональная полоса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Прямая соединительная линия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1" name="Параллелограмм 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ый треугольник 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7" name="Параллелограмм 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Заголовок 1" title="Название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101" name="Текст 2" title="Подзаголовок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dirty="0"/>
              <a:t>РЕДАКТИРОВАНИЕ ОСНОВНЫХ СТИЛЕЙ ТЕКСТА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араллелограмм 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 title="Пункты маркированного списка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Прямоугольный треугольник 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 title="Подзаголовок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Заголовок 1" title="Название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ый треугольник 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rtlCol="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3" name="Объект 2" title="Пункты маркированного списка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5" name="Параллелограмм 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Текст 4" title="Подзаголовок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19" name="Заголовок 1" title="Название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 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5" name="Надпись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Диагональная полоса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араллелограмм 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17" name="Текст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Объект 3" title="Пункты маркированного списка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0" name="Объект 5" title="Пункты маркированного списка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 rtl="0">
              <a:buClr>
                <a:schemeClr val="accent2"/>
              </a:buClr>
            </a:pPr>
            <a:r>
              <a:rPr lang="ru-RU" noProof="0"/>
              <a:t>Образец текста</a:t>
            </a:r>
          </a:p>
          <a:p>
            <a:pPr lvl="1" rtl="0">
              <a:buClr>
                <a:schemeClr val="accent2"/>
              </a:buClr>
            </a:pPr>
            <a:r>
              <a:rPr lang="ru-RU" noProof="0"/>
              <a:t>Второй уровень</a:t>
            </a:r>
          </a:p>
          <a:p>
            <a:pPr lvl="2" rtl="0">
              <a:buClr>
                <a:schemeClr val="accent2"/>
              </a:buClr>
            </a:pPr>
            <a:r>
              <a:rPr lang="ru-RU" noProof="0"/>
              <a:t>Третий уровень</a:t>
            </a:r>
          </a:p>
          <a:p>
            <a:pPr lvl="3" rtl="0">
              <a:buClr>
                <a:schemeClr val="accent2"/>
              </a:buClr>
            </a:pPr>
            <a:r>
              <a:rPr lang="ru-RU" noProof="0"/>
              <a:t>Четвертый уровень</a:t>
            </a:r>
          </a:p>
          <a:p>
            <a:pPr lvl="4" rtl="0">
              <a:buClr>
                <a:schemeClr val="accent2"/>
              </a:buClr>
            </a:pPr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4" name="Текст 4" title="Подзаголовок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5" name="Надпись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27" name="Заголовок 1" title="Название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Диагональная полоса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Параллелограмм 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3" name="Параллелограмм 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ru-RU" noProof="0" dirty="0"/>
          </a:p>
        </p:txBody>
      </p:sp>
      <p:sp>
        <p:nvSpPr>
          <p:cNvPr id="34" name="Текст 4" title="Подзаголовок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7" name="Заголовок 1" title="Название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Добавьте текст здесь</a:t>
            </a:r>
          </a:p>
        </p:txBody>
      </p:sp>
      <p:sp>
        <p:nvSpPr>
          <p:cNvPr id="20" name="Диаграмма 2" title="Диаграмма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 rtlCol="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 rtl="0"/>
            <a:r>
              <a:rPr lang="ru-RU" noProof="0"/>
              <a:t>Вставка диаграммы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6" name="Надпись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ru-RU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Диагональная полоса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Параллелограмм 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</p:grpSp>
      <p:sp>
        <p:nvSpPr>
          <p:cNvPr id="36" name="Параллелограмм 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ru-RU" noProof="0" dirty="0"/>
          </a:p>
        </p:txBody>
      </p:sp>
      <p:sp>
        <p:nvSpPr>
          <p:cNvPr id="37" name="Текст 4" title="Подзаголовок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 rtl="0"/>
            <a:r>
              <a:rPr lang="ru-RU" noProof="0" dirty="0"/>
              <a:t>НАЖМИТЕ ДЛЯ ИЗМЕНЕНИЯ СТИЛЯ ПОДЗАГОЛОВКА</a:t>
            </a:r>
          </a:p>
        </p:txBody>
      </p:sp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7" name="Заголовок 1" title="Название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rtlCol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заголовка образца слайда </a:t>
            </a:r>
          </a:p>
        </p:txBody>
      </p:sp>
      <p:sp>
        <p:nvSpPr>
          <p:cNvPr id="15" name="Таблица 11" title="Таблица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 rtlCol="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 rtl="0"/>
            <a:r>
              <a:rPr lang="ru-RU" noProof="0"/>
              <a:t>Вставка таблицы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рупная фотограф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4" name="Прямоугольный треугольник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Рисунок 31" title="Изображение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 title="Название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rtlCol="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Добавьте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Название</a:t>
            </a:r>
          </a:p>
        </p:txBody>
      </p:sp>
      <p:sp>
        <p:nvSpPr>
          <p:cNvPr id="10" name="Текст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Номер телефона</a:t>
            </a:r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Электронная почта </a:t>
            </a:r>
          </a:p>
        </p:txBody>
      </p:sp>
      <p:sp>
        <p:nvSpPr>
          <p:cNvPr id="13" name="Текст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pPr rtl="0"/>
            <a:r>
              <a:rPr lang="ru-RU" noProof="0" dirty="0"/>
              <a:t>Веб-сайт компании</a:t>
            </a:r>
          </a:p>
        </p:txBody>
      </p:sp>
      <p:sp>
        <p:nvSpPr>
          <p:cNvPr id="14" name="Форма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5" name="Форма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19" name="Форма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0" name="Форма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rtlCol="0" anchor="ctr"/>
          <a:lstStyle/>
          <a:p>
            <a:pPr algn="ctr" defTabSz="457200" rtl="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ru-RU" noProof="0" dirty="0"/>
          </a:p>
        </p:txBody>
      </p:sp>
      <p:sp>
        <p:nvSpPr>
          <p:cNvPr id="21" name="Прямоугольный треугольник 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Рисунок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 1" title="Название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8699F50C-BE38-4BD0-BA84-9B090E1F2B9B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674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 title="Изображение здания">
            <a:extLst>
              <a:ext uri="{FF2B5EF4-FFF2-40B4-BE49-F238E27FC236}">
                <a16:creationId xmlns:a16="http://schemas.microsoft.com/office/drawing/2014/main" id="{257F6BCE-75BB-4ECD-BEA5-21C36A9CC0E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0743" r="20743"/>
          <a:stretch>
            <a:fillRect/>
          </a:stretch>
        </p:blipFill>
        <p:spPr/>
      </p:pic>
      <p:sp>
        <p:nvSpPr>
          <p:cNvPr id="18" name="Шестиугольник 17" descr="Сплошной темный шестиугольник в центре изображения">
            <a:extLst>
              <a:ext uri="{FF2B5EF4-FFF2-40B4-BE49-F238E27FC236}">
                <a16:creationId xmlns:a16="http://schemas.microsoft.com/office/drawing/2014/main" id="{0E6B042D-E9CB-40E0-AAE9-6AD11F53E044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grpSp>
        <p:nvGrpSpPr>
          <p:cNvPr id="19" name="Группа 18" descr="Название и логотип компании, группа информации&#10;">
            <a:extLst>
              <a:ext uri="{FF2B5EF4-FFF2-40B4-BE49-F238E27FC236}">
                <a16:creationId xmlns:a16="http://schemas.microsoft.com/office/drawing/2014/main" id="{5B07AEC6-55AE-4E18-BEEA-A226E87C7897}"/>
              </a:ext>
            </a:extLst>
          </p:cNvPr>
          <p:cNvGrpSpPr/>
          <p:nvPr/>
        </p:nvGrpSpPr>
        <p:grpSpPr>
          <a:xfrm>
            <a:off x="2846114" y="2855631"/>
            <a:ext cx="2080173" cy="1050421"/>
            <a:chOff x="2846114" y="2902286"/>
            <a:chExt cx="2080173" cy="1050421"/>
          </a:xfrm>
        </p:grpSpPr>
        <p:sp>
          <p:nvSpPr>
            <p:cNvPr id="20" name="Надпись 19">
              <a:extLst>
                <a:ext uri="{FF2B5EF4-FFF2-40B4-BE49-F238E27FC236}">
                  <a16:creationId xmlns:a16="http://schemas.microsoft.com/office/drawing/2014/main" id="{94DF2E04-7632-4FED-B0BF-8FB243D982A3}"/>
                </a:ext>
              </a:extLst>
            </p:cNvPr>
            <p:cNvSpPr txBox="1"/>
            <p:nvPr/>
          </p:nvSpPr>
          <p:spPr>
            <a:xfrm>
              <a:off x="3238428" y="2902286"/>
              <a:ext cx="18473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endParaRPr lang="ru-RU" sz="6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1" name="Надпись 20">
              <a:extLst>
                <a:ext uri="{FF2B5EF4-FFF2-40B4-BE49-F238E27FC236}">
                  <a16:creationId xmlns:a16="http://schemas.microsoft.com/office/drawing/2014/main" id="{FC9A1C71-347B-44A9-88B4-692D9731582D}"/>
                </a:ext>
              </a:extLst>
            </p:cNvPr>
            <p:cNvSpPr txBox="1"/>
            <p:nvPr/>
          </p:nvSpPr>
          <p:spPr>
            <a:xfrm>
              <a:off x="2846114" y="2998600"/>
              <a:ext cx="20801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ru-RU" sz="2800" b="1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Проф</a:t>
              </a:r>
              <a:endParaRPr lang="ru-RU" sz="28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  <a:p>
              <a:pPr algn="ctr" rtl="0"/>
              <a:r>
                <a:rPr lang="ru-RU" sz="2800" b="1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ориентация</a:t>
              </a: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/>
              <a:t>Антикризисный</a:t>
            </a:r>
            <a:br>
              <a:rPr lang="ru-RU" dirty="0"/>
            </a:br>
            <a:r>
              <a:rPr lang="ru-RU" dirty="0"/>
              <a:t>управляющий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4499" y="3666606"/>
            <a:ext cx="4854339" cy="1257574"/>
          </a:xfrm>
        </p:spPr>
        <p:txBody>
          <a:bodyPr rtlCol="0"/>
          <a:lstStyle/>
          <a:p>
            <a:pPr rtl="0"/>
            <a:r>
              <a:rPr lang="ru-RU" dirty="0"/>
              <a:t>Распаковка </a:t>
            </a:r>
          </a:p>
          <a:p>
            <a:pPr rtl="0"/>
            <a:r>
              <a:rPr lang="ru-RU" dirty="0"/>
              <a:t>профессии</a:t>
            </a:r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О профессии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53469036-D1FB-4164-96AE-B6D8CECCFC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2482DBEC-EE72-4155-ACC5-87E80C560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6434198" cy="2958275"/>
          </a:xfrm>
        </p:spPr>
        <p:txBody>
          <a:bodyPr rtlCol="0">
            <a:normAutofit/>
          </a:bodyPr>
          <a:lstStyle/>
          <a:p>
            <a:pPr marL="0" lvl="0" indent="0">
              <a:buNone/>
            </a:pPr>
            <a:r>
              <a:rPr lang="ru-RU" dirty="0"/>
              <a:t>Антикризисный управляющий - это менеджер высочайшего класса, который может провести анализ бизнеса, выявить слабые и сильные места и провести ряд мероприятий, для выхода из кризиса с минимальными потерями. По решению суда антикризисный управляющий пытается спасти предприятие, находящееся в состоянии банкротства.</a:t>
            </a:r>
          </a:p>
        </p:txBody>
      </p:sp>
      <p:pic>
        <p:nvPicPr>
          <p:cNvPr id="13" name="Рисунок 12" title="Горизонт">
            <a:extLst>
              <a:ext uri="{FF2B5EF4-FFF2-40B4-BE49-F238E27FC236}">
                <a16:creationId xmlns:a16="http://schemas.microsoft.com/office/drawing/2014/main" id="{066FE296-3466-420F-AD6C-D3A37B973B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23313" r="23313"/>
          <a:stretch/>
        </p:blipFill>
        <p:spPr>
          <a:xfrm>
            <a:off x="6604000" y="0"/>
            <a:ext cx="5588000" cy="6872249"/>
          </a:xfrm>
        </p:spPr>
      </p:pic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47F4D2C2-B71A-4089-A3FE-603C32706C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Заголовок 3">
            <a:extLst>
              <a:ext uri="{FF2B5EF4-FFF2-40B4-BE49-F238E27FC236}">
                <a16:creationId xmlns:a16="http://schemas.microsoft.com/office/drawing/2014/main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49" y="1779707"/>
            <a:ext cx="7342622" cy="1215566"/>
          </a:xfrm>
        </p:spPr>
        <p:txBody>
          <a:bodyPr rtlCol="0"/>
          <a:lstStyle/>
          <a:p>
            <a:pPr rtl="0"/>
            <a:r>
              <a:rPr lang="ru-RU" dirty="0"/>
              <a:t>Особенности профессии</a:t>
            </a:r>
            <a:endParaRPr lang="ru-RU" b="0" dirty="0"/>
          </a:p>
        </p:txBody>
      </p:sp>
      <p:sp>
        <p:nvSpPr>
          <p:cNvPr id="42" name="Объект 6">
            <a:extLst>
              <a:ext uri="{FF2B5EF4-FFF2-40B4-BE49-F238E27FC236}">
                <a16:creationId xmlns:a16="http://schemas.microsoft.com/office/drawing/2014/main" id="{55EACD59-7C51-4810-94C6-BCB4D1234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6272834" cy="2958275"/>
          </a:xfrm>
        </p:spPr>
        <p:txBody>
          <a:bodyPr rtlCol="0">
            <a:normAutofit/>
          </a:bodyPr>
          <a:lstStyle/>
          <a:p>
            <a:pPr marL="0" lvl="0" indent="0">
              <a:buNone/>
            </a:pPr>
            <a:r>
              <a:rPr lang="ru-RU" dirty="0"/>
              <a:t>Антикризисный управляющий - профессия не для сентиментальных людей. Процедуры финансового оздоровления предусматривают жесткие решения и действия в отношении предприятия и его сотрудников - сокращение зарплат, урезание социальных выплат и, наконец, увольнение лишнего персонала.  </a:t>
            </a:r>
          </a:p>
        </p:txBody>
      </p:sp>
      <p:pic>
        <p:nvPicPr>
          <p:cNvPr id="59" name="Рисунок 58" title="Здания">
            <a:extLst>
              <a:ext uri="{FF2B5EF4-FFF2-40B4-BE49-F238E27FC236}">
                <a16:creationId xmlns:a16="http://schemas.microsoft.com/office/drawing/2014/main" id="{3FCCC668-2247-4814-9CC5-9C5D4B447AA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13492" r="13492"/>
          <a:stretch>
            <a:fillRect/>
          </a:stretch>
        </p:blipFill>
        <p:spPr/>
      </p:pic>
      <p:sp>
        <p:nvSpPr>
          <p:cNvPr id="35" name="Нижний колонтитул 34">
            <a:extLst>
              <a:ext uri="{FF2B5EF4-FFF2-40B4-BE49-F238E27FC236}">
                <a16:creationId xmlns:a16="http://schemas.microsoft.com/office/drawing/2014/main" id="{6390A22B-EC07-E942-A46F-F36FDD7FDB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8699F50C-BE38-4BD0-BA84-9B090E1F2B9B}" type="slidenum">
              <a:rPr lang="ru-RU" smtClean="0"/>
              <a:pPr rtl="0"/>
              <a:t>3</a:t>
            </a:fld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030300" y="197224"/>
            <a:ext cx="982405" cy="54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378" y="3129540"/>
            <a:ext cx="6263869" cy="29582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наличие аналитических способностей; умение оперативно ориентироваться в сложной обстановке;</a:t>
            </a:r>
          </a:p>
          <a:p>
            <a:r>
              <a:rPr lang="ru-RU" dirty="0"/>
              <a:t>умение оценить перспективы развития (увидеть слабые, сильные стороны, возможности и риски);</a:t>
            </a:r>
          </a:p>
          <a:p>
            <a:r>
              <a:rPr lang="ru-RU" dirty="0"/>
              <a:t>готовность противостоять внешнему влиянию;</a:t>
            </a:r>
          </a:p>
          <a:p>
            <a:r>
              <a:rPr lang="ru-RU" dirty="0"/>
              <a:t>способность отделить субъективно-эмоциональное отношение от объективной реальности, владение навыками регуляции эмоционального состояния;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качества</a:t>
            </a:r>
            <a:r>
              <a:rPr lang="en-US" dirty="0"/>
              <a:t> 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4</a:t>
            </a:fld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030300" y="197224"/>
            <a:ext cx="982405" cy="54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55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378" y="3129540"/>
            <a:ext cx="6263869" cy="295827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высокая работоспособность в условиях неопределенности и дефицита времени; умение расставлять приоритеты;</a:t>
            </a:r>
          </a:p>
          <a:p>
            <a:r>
              <a:rPr lang="ru-RU" dirty="0"/>
              <a:t>умение эффективно взаимодействовать «слушать и слышать», точно без искажений доносить свои идеи (внутри организации и с акционерами);</a:t>
            </a:r>
          </a:p>
          <a:p>
            <a:r>
              <a:rPr lang="ru-RU" dirty="0"/>
              <a:t>управление конфликтами (умение осуществлять контроль за кризисными ситуациями в коллективе, управлять конфликтной ситуацией: нейтрализовать и улаживать возникшие конфликты);</a:t>
            </a:r>
          </a:p>
          <a:p>
            <a:r>
              <a:rPr lang="ru-RU" dirty="0"/>
              <a:t>видение возможностей, в том числе неочевидных, умение реально оценивать ситуацию и адекватно реагировать при повышении рисков.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Важные качества</a:t>
            </a:r>
            <a:r>
              <a:rPr lang="en-US" dirty="0"/>
              <a:t> 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rtl="0"/>
            <a:r>
              <a:rPr lang="ru-RU" noProof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rtl="0"/>
            <a:fld id="{8699F50C-BE38-4BD0-BA84-9B090E1F2B9B}" type="slidenum">
              <a:rPr lang="ru-RU" noProof="0" smtClean="0"/>
              <a:t>5</a:t>
            </a:fld>
            <a:endParaRPr lang="ru-RU" noProof="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1030300" y="197224"/>
            <a:ext cx="982405" cy="54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30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98" y="837856"/>
            <a:ext cx="8333222" cy="1147969"/>
          </a:xfrm>
        </p:spPr>
        <p:txBody>
          <a:bodyPr rtlCol="0"/>
          <a:lstStyle/>
          <a:p>
            <a:pPr rtl="0"/>
            <a:r>
              <a:rPr lang="ru-RU" dirty="0"/>
              <a:t>Антикризисный управляющий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24E18385-8BEA-4522-ABAA-5AB38F0D4F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dirty="0"/>
              <a:t>Плюсы</a:t>
            </a:r>
          </a:p>
        </p:txBody>
      </p:sp>
      <p:sp>
        <p:nvSpPr>
          <p:cNvPr id="16" name="Объект 15">
            <a:extLst>
              <a:ext uri="{FF2B5EF4-FFF2-40B4-BE49-F238E27FC236}">
                <a16:creationId xmlns:a16="http://schemas.microsoft.com/office/drawing/2014/main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 rtlCol="0"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ru-RU" dirty="0"/>
              <a:t>Профессия считается чрезвычайно престижной. Услуги опытного специалиста всегда востребованы.</a:t>
            </a:r>
          </a:p>
          <a:p>
            <a:pPr>
              <a:buClr>
                <a:schemeClr val="accent2"/>
              </a:buClr>
            </a:pPr>
            <a:r>
              <a:rPr lang="ru-RU" dirty="0"/>
              <a:t>Обновленная компания, поправив свои дела, в конечном итоге создаст новые рабочие места. А специалист, спасший не одно предприятие от полного разорения и закрытия, может рассчитывать на продолжение успешной карьеры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40A3223-3DA3-4CF2-82B6-1447667547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-RU" dirty="0"/>
              <a:t>Минусы</a:t>
            </a:r>
          </a:p>
        </p:txBody>
      </p:sp>
      <p:sp>
        <p:nvSpPr>
          <p:cNvPr id="18" name="Объект 17">
            <a:extLst>
              <a:ext uri="{FF2B5EF4-FFF2-40B4-BE49-F238E27FC236}">
                <a16:creationId xmlns:a16="http://schemas.microsoft.com/office/drawing/2014/main" id="{C955AFB3-173C-4848-B3E9-1375591B297E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 rtlCol="0"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ru-RU" dirty="0"/>
              <a:t>Возможные трудности – это</a:t>
            </a:r>
          </a:p>
          <a:p>
            <a:pPr>
              <a:buClr>
                <a:schemeClr val="accent2"/>
              </a:buClr>
            </a:pPr>
            <a:r>
              <a:rPr lang="ru-RU" dirty="0"/>
              <a:t>Сопротивление среды и активное противодействие его начинаниям и идеям </a:t>
            </a:r>
          </a:p>
          <a:p>
            <a:pPr>
              <a:buClr>
                <a:schemeClr val="accent2"/>
              </a:buClr>
            </a:pPr>
            <a:r>
              <a:rPr lang="ru-RU" dirty="0"/>
              <a:t>Возможен саботаж потенциальных подчиненных, отказ от повиновения, что может привести к конфликтам и хаосу.</a:t>
            </a:r>
          </a:p>
        </p:txBody>
      </p:sp>
      <p:sp>
        <p:nvSpPr>
          <p:cNvPr id="20" name="Нижний колонтитул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rtl="0"/>
            <a:r>
              <a:rPr lang="ru-RU" dirty="0"/>
              <a:t>Добавить нижний колонтитул</a:t>
            </a:r>
          </a:p>
        </p:txBody>
      </p: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8699F50C-BE38-4BD0-BA84-9B090E1F2B9B}" type="slidenum">
              <a:rPr lang="ru-RU" smtClean="0"/>
              <a:pPr rtl="0"/>
              <a:t>6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30300" y="197224"/>
            <a:ext cx="982405" cy="54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6" title="Изображение здания">
            <a:extLst>
              <a:ext uri="{FF2B5EF4-FFF2-40B4-BE49-F238E27FC236}">
                <a16:creationId xmlns:a16="http://schemas.microsoft.com/office/drawing/2014/main" id="{BA026684-ED32-4C82-8EFB-03E9E047EA3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20743" r="20743"/>
          <a:stretch>
            <a:fillRect/>
          </a:stretch>
        </p:blipFill>
        <p:spPr/>
      </p:pic>
      <p:sp>
        <p:nvSpPr>
          <p:cNvPr id="19" name="Шестиугольник 18" descr="Сплошной темный шестиугольник в центре изображения">
            <a:extLst>
              <a:ext uri="{FF2B5EF4-FFF2-40B4-BE49-F238E27FC236}">
                <a16:creationId xmlns:a16="http://schemas.microsoft.com/office/drawing/2014/main" id="{7CE8B54A-D8B2-498F-ACFB-31AC2DEB83FA}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ru-RU" dirty="0"/>
              <a:t>Благодарим вас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6611344-9447-438E-873C-299AF4110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-RU" dirty="0"/>
              <a:t>Александра Иванова</a:t>
            </a:r>
          </a:p>
          <a:p>
            <a:pPr rtl="0"/>
            <a:r>
              <a:rPr lang="en-US" dirty="0"/>
              <a:t>Telegram, Instagram:</a:t>
            </a:r>
            <a:br>
              <a:rPr lang="en-US" dirty="0"/>
            </a:br>
            <a:r>
              <a:rPr lang="en-US" dirty="0"/>
              <a:t>@alexandra.i.pro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11153" y="3852045"/>
            <a:ext cx="592457" cy="15669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557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740493_TF89027928" id="{84CAFB10-2417-4650-A34E-889C627F5DA2}" vid="{4C45BB41-01E1-4A8E-9534-E341FCCDBEF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Темная презентация с шестиугольником</Template>
  <TotalTime>0</TotalTime>
  <Words>338</Words>
  <Application>Microsoft Office PowerPoint</Application>
  <PresentationFormat>Широкоэкранный</PresentationFormat>
  <Paragraphs>44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CiscoSans ExtraLight</vt:lpstr>
      <vt:lpstr>Gill Sans SemiBold</vt:lpstr>
      <vt:lpstr>Times New Roman</vt:lpstr>
      <vt:lpstr>Тема Office</vt:lpstr>
      <vt:lpstr>Антикризисный управляющий</vt:lpstr>
      <vt:lpstr>О профессии</vt:lpstr>
      <vt:lpstr>Особенности профессии</vt:lpstr>
      <vt:lpstr>Важные качества 1</vt:lpstr>
      <vt:lpstr>Важные качества 2</vt:lpstr>
      <vt:lpstr>Антикризисный управляющий</vt:lpstr>
      <vt:lpstr>Благодарим вас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2021-11-22T16:22:59Z</dcterms:created>
  <dcterms:modified xsi:type="dcterms:W3CDTF">2021-11-23T12:16:57Z</dcterms:modified>
</cp:coreProperties>
</file>