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3" r:id="rId3"/>
    <p:sldId id="283" r:id="rId4"/>
    <p:sldId id="282" r:id="rId5"/>
    <p:sldId id="258" r:id="rId6"/>
    <p:sldId id="284" r:id="rId7"/>
    <p:sldId id="285" r:id="rId8"/>
    <p:sldId id="277" r:id="rId9"/>
    <p:sldId id="286" r:id="rId10"/>
    <p:sldId id="266" r:id="rId11"/>
    <p:sldId id="267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6T18:34:10.652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1,'0'0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5771A0-8B8D-4670-9572-D98F6250790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DFC2E45-A438-4E53-8547-B7E9A6ECC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1A0-8B8D-4670-9572-D98F6250790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2E45-A438-4E53-8547-B7E9A6ECC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1A0-8B8D-4670-9572-D98F6250790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2E45-A438-4E53-8547-B7E9A6ECC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1A0-8B8D-4670-9572-D98F6250790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2E45-A438-4E53-8547-B7E9A6ECC0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1A0-8B8D-4670-9572-D98F6250790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2E45-A438-4E53-8547-B7E9A6ECC0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1A0-8B8D-4670-9572-D98F6250790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2E45-A438-4E53-8547-B7E9A6ECC0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1A0-8B8D-4670-9572-D98F6250790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2E45-A438-4E53-8547-B7E9A6ECC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1A0-8B8D-4670-9572-D98F6250790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2E45-A438-4E53-8547-B7E9A6ECC0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1A0-8B8D-4670-9572-D98F6250790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2E45-A438-4E53-8547-B7E9A6ECC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65771A0-8B8D-4670-9572-D98F6250790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2E45-A438-4E53-8547-B7E9A6ECC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5771A0-8B8D-4670-9572-D98F6250790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DFC2E45-A438-4E53-8547-B7E9A6ECC0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65771A0-8B8D-4670-9572-D98F6250790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DFC2E45-A438-4E53-8547-B7E9A6ECC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0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techknowtools.files.wordpress.com/2009/04/mindmap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512" y="-12452"/>
            <a:ext cx="9147512" cy="6858000"/>
          </a:xfrm>
          <a:prstGeom prst="rect">
            <a:avLst/>
          </a:prstGeom>
          <a:noFill/>
        </p:spPr>
      </p:pic>
      <p:pic>
        <p:nvPicPr>
          <p:cNvPr id="5" name="Picture 2" descr="UEzY6WYaChU">
            <a:extLst>
              <a:ext uri="{FF2B5EF4-FFF2-40B4-BE49-F238E27FC236}">
                <a16:creationId xmlns:a16="http://schemas.microsoft.com/office/drawing/2014/main" id="{6106C53E-C19C-4B9A-BA81-AD1AB87DD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56992"/>
            <a:ext cx="3216980" cy="135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4BFF1EB-756B-45AB-A6E4-D006ACEF296C}"/>
              </a:ext>
            </a:extLst>
          </p:cNvPr>
          <p:cNvSpPr/>
          <p:nvPr/>
        </p:nvSpPr>
        <p:spPr>
          <a:xfrm>
            <a:off x="131818" y="371781"/>
            <a:ext cx="8928992" cy="40703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Построение эффективного рабочего времени: технология, содержание, риски </a:t>
            </a:r>
            <a:endParaRPr lang="ru-RU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Составьте план рабочего дня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3829048" cy="4948068"/>
          </a:xfrm>
        </p:spPr>
        <p:txBody>
          <a:bodyPr/>
          <a:lstStyle/>
          <a:p>
            <a:pPr>
              <a:buNone/>
            </a:pPr>
            <a:r>
              <a:rPr lang="ru-RU" dirty="0"/>
              <a:t>	</a:t>
            </a:r>
            <a:r>
              <a:rPr lang="ru-RU" dirty="0">
                <a:solidFill>
                  <a:srgbClr val="002060"/>
                </a:solidFill>
              </a:rPr>
              <a:t>ОТСТУПАТЬ УЖЕ ПОЗДНО!!!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  НАДО ЖИТЬ, А НЕ ДОЖИВАТЬ!</a:t>
            </a:r>
          </a:p>
        </p:txBody>
      </p:sp>
      <p:pic>
        <p:nvPicPr>
          <p:cNvPr id="4098" name="Picture 2" descr="9">
            <a:extLst>
              <a:ext uri="{FF2B5EF4-FFF2-40B4-BE49-F238E27FC236}">
                <a16:creationId xmlns:a16="http://schemas.microsoft.com/office/drawing/2014/main" id="{3684B12F-7164-45A6-831A-631C742DC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70561"/>
            <a:ext cx="3238965" cy="234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i?id=c50bf1eb5cc7883ccd67c648de9e2d9d-l&amp;n=13">
            <a:extLst>
              <a:ext uri="{FF2B5EF4-FFF2-40B4-BE49-F238E27FC236}">
                <a16:creationId xmlns:a16="http://schemas.microsoft.com/office/drawing/2014/main" id="{69AAEE92-857D-42AC-AAC4-27C80BF5D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748" y="3279628"/>
            <a:ext cx="3180193" cy="259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png-transparent-human-tooth-computer-icons-teeth-face-people-dentistry">
            <a:extLst>
              <a:ext uri="{FF2B5EF4-FFF2-40B4-BE49-F238E27FC236}">
                <a16:creationId xmlns:a16="http://schemas.microsoft.com/office/drawing/2014/main" id="{3B1CE488-D716-486C-B122-D7742B303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78" y="3763267"/>
            <a:ext cx="2485092" cy="211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UEzY6WYaChU">
            <a:extLst>
              <a:ext uri="{FF2B5EF4-FFF2-40B4-BE49-F238E27FC236}">
                <a16:creationId xmlns:a16="http://schemas.microsoft.com/office/drawing/2014/main" id="{828E8905-96BE-427A-AC4B-5D5BD1E8E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56693"/>
            <a:ext cx="1613710" cy="74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071934" y="357166"/>
            <a:ext cx="5072066" cy="650083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Группа A. Важное и срочное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500"/>
              </a:lnSpc>
              <a:buNone/>
            </a:pP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Сюда относятся задачи, которые:</a:t>
            </a:r>
          </a:p>
          <a:p>
            <a:pPr>
              <a:lnSpc>
                <a:spcPts val="1500"/>
              </a:lnSpc>
              <a:buNone/>
            </a:pP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нужно сделать немедленно,</a:t>
            </a:r>
          </a:p>
          <a:p>
            <a:pPr>
              <a:lnSpc>
                <a:spcPts val="1500"/>
              </a:lnSpc>
              <a:buNone/>
            </a:pP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повлияют на здоровье</a:t>
            </a:r>
          </a:p>
          <a:p>
            <a:pPr>
              <a:lnSpc>
                <a:spcPts val="1500"/>
              </a:lnSpc>
              <a:buNone/>
            </a:pP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отбросят тебя назад в достижении цели и т.п.</a:t>
            </a:r>
          </a:p>
          <a:p>
            <a:pPr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Группа B. Важное, но не срочное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этой группе должны быть задачи, которые приближают тебя к цели – самые полезные задачи. Сосредоточь все свои усилия на задачах этой группы – они принесут самую большую отдачу.</a:t>
            </a:r>
          </a:p>
          <a:p>
            <a:pPr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Группа C. Срочное, но не важное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Выполнение этих задач никак не приблизит тебя к достижению твоей цели. В этой группе скапливаются самые вредные задачи, которые пытаются выдать себя за задачи группы A. Не принимай все, что надо сделать срочно - за важное. Думай о целях!</a:t>
            </a:r>
          </a:p>
          <a:p>
            <a:pPr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Группа C. Срочное, но не важное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Выполнение этих задач никак не приблизит тебя к достижению твоей цели. В этой группе скапливаются самые вредные задачи, которые пытаются выдать себя за задачи группы A. Не принимай все, что надо сделать срочно - за важное. Думай о целях!</a:t>
            </a:r>
          </a:p>
          <a:p>
            <a:pPr>
              <a:buNone/>
            </a:pPr>
            <a:endParaRPr lang="ru-RU" sz="1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www.cielparfum.ru/sites/cielparfum.ru/files/Matritsa-upravlieniia-vriemieniem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123" y="188640"/>
            <a:ext cx="3929058" cy="5162564"/>
          </a:xfrm>
          <a:prstGeom prst="rect">
            <a:avLst/>
          </a:prstGeom>
          <a:noFill/>
        </p:spPr>
      </p:pic>
      <p:pic>
        <p:nvPicPr>
          <p:cNvPr id="4" name="Picture 2" descr="UEzY6WYaChU">
            <a:extLst>
              <a:ext uri="{FF2B5EF4-FFF2-40B4-BE49-F238E27FC236}">
                <a16:creationId xmlns:a16="http://schemas.microsoft.com/office/drawing/2014/main" id="{C4531DA6-1C9D-4B6C-BD5E-BF6F80EB9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382258"/>
            <a:ext cx="1613710" cy="74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032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/>
              <a:t>	</a:t>
            </a:r>
            <a:r>
              <a:rPr lang="ru-RU" sz="2800" b="1" dirty="0">
                <a:solidFill>
                  <a:schemeClr val="accent2"/>
                </a:solidFill>
              </a:rPr>
              <a:t>Задачи:</a:t>
            </a:r>
          </a:p>
          <a:p>
            <a:pPr lvl="0"/>
            <a:r>
              <a:rPr lang="ru-RU" sz="2400" b="1" dirty="0"/>
              <a:t>Определить формулу успешности профессионала (человека);</a:t>
            </a:r>
          </a:p>
          <a:p>
            <a:pPr lvl="0"/>
            <a:r>
              <a:rPr lang="ru-RU" sz="2400" b="1" dirty="0"/>
              <a:t>Научиться фиксации недостатков использования времени;</a:t>
            </a:r>
          </a:p>
          <a:p>
            <a:pPr lvl="0"/>
            <a:r>
              <a:rPr lang="ru-RU" sz="2400" b="1" dirty="0"/>
              <a:t>Уточнить, какие личные качества мешают эффективно использовать время;</a:t>
            </a:r>
          </a:p>
          <a:p>
            <a:pPr lvl="0"/>
            <a:r>
              <a:rPr lang="ru-RU" sz="2400" b="1" dirty="0"/>
              <a:t>Научиться выделять важные дела и верно планировать день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507288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accent2"/>
                </a:solidFill>
              </a:rPr>
              <a:t>Цель мероприятия: мотивировать себя на управление своим временем</a:t>
            </a:r>
            <a:endParaRPr lang="ru-RU" b="0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UEzY6WYaChU">
            <a:extLst>
              <a:ext uri="{FF2B5EF4-FFF2-40B4-BE49-F238E27FC236}">
                <a16:creationId xmlns:a16="http://schemas.microsoft.com/office/drawing/2014/main" id="{E24F648A-193E-4073-882C-97F30E587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7746"/>
            <a:ext cx="1944216" cy="98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AFF59399-504A-4BBF-9B44-071EBA42A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58991"/>
            <a:ext cx="8229600" cy="4525963"/>
          </a:xfrm>
        </p:spPr>
        <p:txBody>
          <a:bodyPr/>
          <a:lstStyle/>
          <a:p>
            <a:pPr marL="109728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1. Определить формулу успешности профессионала (человека)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9B5907D-AA42-4329-B2C5-AF0B3996E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4" name="Picture 2" descr="UEzY6WYaChU">
            <a:extLst>
              <a:ext uri="{FF2B5EF4-FFF2-40B4-BE49-F238E27FC236}">
                <a16:creationId xmlns:a16="http://schemas.microsoft.com/office/drawing/2014/main" id="{53B1DC00-B355-4028-87F1-51C7B61EE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998668"/>
            <a:ext cx="1632804" cy="68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бегущего человека на работу роялти бесплатно векторные иллюстрации  -peop1916-CoolCLIPS.com">
            <a:extLst>
              <a:ext uri="{FF2B5EF4-FFF2-40B4-BE49-F238E27FC236}">
                <a16:creationId xmlns:a16="http://schemas.microsoft.com/office/drawing/2014/main" id="{76D8F55B-D878-4B0F-9FF6-D3A3059C9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21972"/>
            <a:ext cx="34671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094013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AFF1A0E7-071D-40B9-9302-DA22F2ED3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088" y="3006196"/>
            <a:ext cx="2968186" cy="256454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ДЕНЬГИ</a:t>
            </a:r>
          </a:p>
          <a:p>
            <a:pPr marL="109728" indent="0">
              <a:buNone/>
            </a:pPr>
            <a:endParaRPr lang="ru-RU" dirty="0"/>
          </a:p>
          <a:p>
            <a:r>
              <a:rPr lang="ru-RU" b="1" dirty="0"/>
              <a:t>ВРЕМЯ</a:t>
            </a:r>
          </a:p>
          <a:p>
            <a:endParaRPr lang="ru-RU" dirty="0"/>
          </a:p>
          <a:p>
            <a:r>
              <a:rPr lang="ru-RU" b="1" dirty="0"/>
              <a:t>ЭНЕРГИЯ</a:t>
            </a:r>
          </a:p>
          <a:p>
            <a:endParaRPr lang="ru-RU" dirty="0"/>
          </a:p>
          <a:p>
            <a:r>
              <a:rPr lang="ru-RU" b="1" dirty="0"/>
              <a:t>СТАТУС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46ECDFE-7712-4935-A93F-667F61FD7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2280" y="274638"/>
            <a:ext cx="1594520" cy="490066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3074" name="Picture 2" descr="11">
            <a:extLst>
              <a:ext uri="{FF2B5EF4-FFF2-40B4-BE49-F238E27FC236}">
                <a16:creationId xmlns:a16="http://schemas.microsoft.com/office/drawing/2014/main" id="{E0ED0870-F327-4D8F-9E02-53EBC041E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3278"/>
            <a:ext cx="2088232" cy="241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UEzY6WYaChU">
            <a:extLst>
              <a:ext uri="{FF2B5EF4-FFF2-40B4-BE49-F238E27FC236}">
                <a16:creationId xmlns:a16="http://schemas.microsoft.com/office/drawing/2014/main" id="{367A3EE4-DAAF-47A5-B0E0-A2024DB5E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840" y="5837956"/>
            <a:ext cx="1613710" cy="74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377D12-F27C-4BD5-A46E-D0370FF7E6C2}"/>
              </a:ext>
            </a:extLst>
          </p:cNvPr>
          <p:cNvSpPr/>
          <p:nvPr/>
        </p:nvSpPr>
        <p:spPr>
          <a:xfrm>
            <a:off x="4283820" y="2957446"/>
            <a:ext cx="4572000" cy="20185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ФОРМУЛА ЖИЗНИ </a:t>
            </a:r>
            <a:r>
              <a:rPr lang="ru-RU" sz="2800" b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УСПЕШНОГО 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ФОРМУЛА ЖИЗНИ </a:t>
            </a:r>
            <a:r>
              <a:rPr lang="ru-RU" sz="2800" b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НЕУСПЕШНОГО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ЧЕЛОВЕКА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D8F1691C-9391-4A96-9EDE-C5AF25AA18E3}"/>
                  </a:ext>
                </a:extLst>
              </p14:cNvPr>
              <p14:cNvContentPartPr/>
              <p14:nvPr/>
            </p14:nvContentPartPr>
            <p14:xfrm>
              <a:off x="2175708" y="2569174"/>
              <a:ext cx="360" cy="360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D8F1691C-9391-4A96-9EDE-C5AF25AA18E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7068" y="2560534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Picture 2" descr="salvador-dali-postoyanstvo-pamyati-1931-god-znamenitaya-kartina-xudozhnik-syurrealizm-xolst-maslo-chasy-vremya">
            <a:extLst>
              <a:ext uri="{FF2B5EF4-FFF2-40B4-BE49-F238E27FC236}">
                <a16:creationId xmlns:a16="http://schemas.microsoft.com/office/drawing/2014/main" id="{C98FF08D-9F17-42AD-ADAB-2EEB64CE0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21" y="231226"/>
            <a:ext cx="1934459" cy="217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A21F36E-2372-4908-938F-A67667E13542}"/>
              </a:ext>
            </a:extLst>
          </p:cNvPr>
          <p:cNvSpPr/>
          <p:nvPr/>
        </p:nvSpPr>
        <p:spPr>
          <a:xfrm>
            <a:off x="2987824" y="908219"/>
            <a:ext cx="2305606" cy="942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УСПЕХ</a:t>
            </a:r>
            <a:endParaRPr lang="ru-RU" sz="5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UEzY6WYaChU">
            <a:extLst>
              <a:ext uri="{FF2B5EF4-FFF2-40B4-BE49-F238E27FC236}">
                <a16:creationId xmlns:a16="http://schemas.microsoft.com/office/drawing/2014/main" id="{2CD0E49E-E8BD-4816-8D21-FBCCB3AAF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545" y="5837956"/>
            <a:ext cx="1613710" cy="74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901954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а 82 из 15417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43702" y="0"/>
            <a:ext cx="2143140" cy="35719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238" y="744894"/>
            <a:ext cx="6750492" cy="16430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Управление временем</a:t>
            </a: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  <a:p>
            <a:pPr>
              <a:buNone/>
            </a:pP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(от английского </a:t>
            </a:r>
            <a:r>
              <a:rPr lang="ru-RU" sz="16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time</a:t>
            </a:r>
            <a:r>
              <a:rPr lang="ru-RU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6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management</a:t>
            </a: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) — </a:t>
            </a:r>
          </a:p>
          <a:p>
            <a:pPr>
              <a:buNone/>
            </a:pP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это технология организации времени и повышения эффективности его использования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9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2"/>
                </a:solidFill>
              </a:rPr>
              <a:t>Можно управлять своим временем!</a:t>
            </a:r>
          </a:p>
        </p:txBody>
      </p:sp>
      <p:pic>
        <p:nvPicPr>
          <p:cNvPr id="5" name="Picture 2" descr="UEzY6WYaChU">
            <a:extLst>
              <a:ext uri="{FF2B5EF4-FFF2-40B4-BE49-F238E27FC236}">
                <a16:creationId xmlns:a16="http://schemas.microsoft.com/office/drawing/2014/main" id="{14DD35CE-3BB7-4C8A-A96F-E1A4602E4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384" y="3274759"/>
            <a:ext cx="1613710" cy="74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97E7351-417C-480E-B58E-329C2850F6F3}"/>
              </a:ext>
            </a:extLst>
          </p:cNvPr>
          <p:cNvSpPr/>
          <p:nvPr/>
        </p:nvSpPr>
        <p:spPr>
          <a:xfrm>
            <a:off x="145472" y="1708714"/>
            <a:ext cx="70989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Задачи: </a:t>
            </a:r>
          </a:p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1. Грамотное планирование своего рабочего времени </a:t>
            </a:r>
          </a:p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2. Правильное распределение обязанностей между сотрудниками или коллегами при решении общих задач 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53096DF-3FA8-4014-B3AC-A9F587B4ED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273350"/>
              </p:ext>
            </p:extLst>
          </p:nvPr>
        </p:nvGraphicFramePr>
        <p:xfrm>
          <a:off x="0" y="3026844"/>
          <a:ext cx="7173134" cy="3398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505">
                  <a:extLst>
                    <a:ext uri="{9D8B030D-6E8A-4147-A177-3AD203B41FA5}">
                      <a16:colId xmlns:a16="http://schemas.microsoft.com/office/drawing/2014/main" val="2335321004"/>
                    </a:ext>
                  </a:extLst>
                </a:gridCol>
                <a:gridCol w="4591450">
                  <a:extLst>
                    <a:ext uri="{9D8B030D-6E8A-4147-A177-3AD203B41FA5}">
                      <a16:colId xmlns:a16="http://schemas.microsoft.com/office/drawing/2014/main" val="1502011855"/>
                    </a:ext>
                  </a:extLst>
                </a:gridCol>
                <a:gridCol w="2251179">
                  <a:extLst>
                    <a:ext uri="{9D8B030D-6E8A-4147-A177-3AD203B41FA5}">
                      <a16:colId xmlns:a16="http://schemas.microsoft.com/office/drawing/2014/main" val="39138223"/>
                    </a:ext>
                  </a:extLst>
                </a:gridCol>
              </a:tblGrid>
              <a:tr h="5251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1. 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Оценка времени обозначается приблизительно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3436926142"/>
                  </a:ext>
                </a:extLst>
              </a:tr>
              <a:tr h="2859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2. 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Мой капитал времени в годах (возраст)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                                   лет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3333117996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3. 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Мой капитал времени в сутках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(затраты на себя/затраты на работу/на семью)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      _____   /  ______   / ______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2949401829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4. 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необходимых часов на сон в сутки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(необходимо/реально)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               ___/___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2900188792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5. 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Количество активных часов в сутках (осуществление двигательной активности)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992301755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6. 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Мой капитал времени в часах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(личное время с указанием времени суток)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  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976046955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F282E977-CB2F-404A-B10A-6B6971FFD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5" y="398169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AFF59399-504A-4BBF-9B44-071EBA42A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58991"/>
            <a:ext cx="8229600" cy="4525963"/>
          </a:xfrm>
        </p:spPr>
        <p:txBody>
          <a:bodyPr/>
          <a:lstStyle/>
          <a:p>
            <a:pPr marL="109728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2. Научиться фиксации недостатков использования времени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3.</a:t>
            </a:r>
            <a:r>
              <a:rPr lang="ru-RU" sz="2800" b="1" dirty="0"/>
              <a:t> </a:t>
            </a:r>
            <a:r>
              <a:rPr lang="ru-RU" sz="2800" b="1" dirty="0">
                <a:solidFill>
                  <a:srgbClr val="C00000"/>
                </a:solidFill>
              </a:rPr>
              <a:t>Уточнить, какие личные качества мешают эффективно использовать время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9B5907D-AA42-4329-B2C5-AF0B3996E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4" name="Picture 2" descr="UEzY6WYaChU">
            <a:extLst>
              <a:ext uri="{FF2B5EF4-FFF2-40B4-BE49-F238E27FC236}">
                <a16:creationId xmlns:a16="http://schemas.microsoft.com/office/drawing/2014/main" id="{53B1DC00-B355-4028-87F1-51C7B61EE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2638"/>
            <a:ext cx="1632804" cy="68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Похититель времени в стиле вектора">
            <a:extLst>
              <a:ext uri="{FF2B5EF4-FFF2-40B4-BE49-F238E27FC236}">
                <a16:creationId xmlns:a16="http://schemas.microsoft.com/office/drawing/2014/main" id="{559CC8F4-606F-4CE4-A4DE-A112DDF7B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86794"/>
            <a:ext cx="2814213" cy="207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311981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BCC73D0-CF44-4064-8BC8-4423DFC6CE1F}"/>
              </a:ext>
            </a:extLst>
          </p:cNvPr>
          <p:cNvSpPr/>
          <p:nvPr/>
        </p:nvSpPr>
        <p:spPr>
          <a:xfrm>
            <a:off x="395536" y="770972"/>
            <a:ext cx="64624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телефон;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посетители;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совещания;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задания, которые вам делегировали;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работа с неполной информацией;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взаимодействие с членами команды;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нечеткие коммуникации;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нехватка технических знаний;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неясные цели и приоритеты;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отсутствие планирования;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стресс и утомление;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неспособность отказывать;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беспорядок на столе и личная;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неорганизованность</a:t>
            </a:r>
            <a:endParaRPr lang="ru-RU" sz="2400" b="0" i="0" dirty="0">
              <a:solidFill>
                <a:srgbClr val="0A0A0A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UEzY6WYaChU">
            <a:extLst>
              <a:ext uri="{FF2B5EF4-FFF2-40B4-BE49-F238E27FC236}">
                <a16:creationId xmlns:a16="http://schemas.microsoft.com/office/drawing/2014/main" id="{E676F20B-B517-4241-B971-E9C7BB0F9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661248"/>
            <a:ext cx="1621798" cy="74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8B369A-6B90-4A97-B7FE-9FEE5A1E4461}"/>
              </a:ext>
            </a:extLst>
          </p:cNvPr>
          <p:cNvSpPr/>
          <p:nvPr/>
        </p:nvSpPr>
        <p:spPr>
          <a:xfrm>
            <a:off x="1187624" y="185401"/>
            <a:ext cx="47880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Причины потери времени:</a:t>
            </a:r>
            <a:r>
              <a:rPr lang="ru-RU" sz="28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ru-RU" sz="2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Free PNG Criminal Clip Art Download - PinClipart">
            <a:extLst>
              <a:ext uri="{FF2B5EF4-FFF2-40B4-BE49-F238E27FC236}">
                <a16:creationId xmlns:a16="http://schemas.microsoft.com/office/drawing/2014/main" id="{FB51BFF1-6750-438C-864A-6457B2691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56792"/>
            <a:ext cx="233362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647831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762365" y="980728"/>
            <a:ext cx="4736475" cy="498901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2900" dirty="0">
                <a:latin typeface="Calibri" panose="020F0502020204030204" pitchFamily="34" charset="0"/>
                <a:cs typeface="Calibri" panose="020F0502020204030204" pitchFamily="34" charset="0"/>
              </a:rPr>
              <a:t>не умею отделить важные дела от второстепенных;</a:t>
            </a:r>
          </a:p>
          <a:p>
            <a:pPr lvl="0"/>
            <a:r>
              <a:rPr lang="ru-RU" sz="2900" dirty="0">
                <a:latin typeface="Calibri" panose="020F0502020204030204" pitchFamily="34" charset="0"/>
                <a:cs typeface="Calibri" panose="020F0502020204030204" pitchFamily="34" charset="0"/>
              </a:rPr>
              <a:t>не планирую предварительно свой день;</a:t>
            </a:r>
          </a:p>
          <a:p>
            <a:pPr lvl="0"/>
            <a:r>
              <a:rPr lang="ru-RU" sz="2900" dirty="0">
                <a:latin typeface="Calibri" panose="020F0502020204030204" pitchFamily="34" charset="0"/>
                <a:cs typeface="Calibri" panose="020F0502020204030204" pitchFamily="34" charset="0"/>
              </a:rPr>
              <a:t>личная неорганизованность (беспорядок на письменном столе, в комнате и т.п.);</a:t>
            </a:r>
          </a:p>
          <a:p>
            <a:pPr lvl="0"/>
            <a:r>
              <a:rPr lang="ru-RU" sz="2900" dirty="0">
                <a:latin typeface="Calibri" panose="020F0502020204030204" pitchFamily="34" charset="0"/>
                <a:cs typeface="Calibri" panose="020F0502020204030204" pitchFamily="34" charset="0"/>
              </a:rPr>
              <a:t>не всегда знаю, что нужно делать;</a:t>
            </a:r>
          </a:p>
          <a:p>
            <a:pPr lvl="0"/>
            <a:r>
              <a:rPr lang="ru-RU" sz="2900" dirty="0">
                <a:latin typeface="Calibri" panose="020F0502020204030204" pitchFamily="34" charset="0"/>
                <a:cs typeface="Calibri" panose="020F0502020204030204" pitchFamily="34" charset="0"/>
              </a:rPr>
              <a:t>отвлекаюсь на телефонные звонки (и надолго);</a:t>
            </a:r>
          </a:p>
          <a:p>
            <a:pPr lvl="0"/>
            <a:r>
              <a:rPr lang="ru-RU" sz="2900" dirty="0">
                <a:latin typeface="Calibri" panose="020F0502020204030204" pitchFamily="34" charset="0"/>
                <a:cs typeface="Calibri" panose="020F0502020204030204" pitchFamily="34" charset="0"/>
              </a:rPr>
              <a:t>не умею сказать «нет»;</a:t>
            </a:r>
          </a:p>
          <a:p>
            <a:pPr lvl="0"/>
            <a:r>
              <a:rPr lang="ru-RU" sz="2900" dirty="0">
                <a:latin typeface="Calibri" panose="020F0502020204030204" pitchFamily="34" charset="0"/>
                <a:cs typeface="Calibri" panose="020F0502020204030204" pitchFamily="34" charset="0"/>
              </a:rPr>
              <a:t>моя личная недисциплинированность;</a:t>
            </a:r>
          </a:p>
          <a:p>
            <a:pPr lvl="0"/>
            <a:r>
              <a:rPr lang="ru-RU" sz="2900" dirty="0">
                <a:latin typeface="Calibri" panose="020F0502020204030204" pitchFamily="34" charset="0"/>
                <a:cs typeface="Calibri" panose="020F0502020204030204" pitchFamily="34" charset="0"/>
              </a:rPr>
              <a:t>не довожу начатое до конца;</a:t>
            </a:r>
          </a:p>
          <a:p>
            <a:pPr lvl="0"/>
            <a:r>
              <a:rPr lang="ru-RU" sz="2900" dirty="0">
                <a:latin typeface="Calibri" panose="020F0502020204030204" pitchFamily="34" charset="0"/>
                <a:cs typeface="Calibri" panose="020F0502020204030204" pitchFamily="34" charset="0"/>
              </a:rPr>
              <a:t>долго раскачиваюсь в начале каждого дела;</a:t>
            </a:r>
          </a:p>
          <a:p>
            <a:pPr lvl="0"/>
            <a:r>
              <a:rPr lang="ru-RU" sz="2900" dirty="0">
                <a:latin typeface="Calibri" panose="020F0502020204030204" pitchFamily="34" charset="0"/>
                <a:cs typeface="Calibri" panose="020F0502020204030204" pitchFamily="34" charset="0"/>
              </a:rPr>
              <a:t>много времени трачу на мелкую и рутинную работу, а до важных дел руки не доходят;</a:t>
            </a:r>
          </a:p>
          <a:p>
            <a:pPr lvl="0"/>
            <a:r>
              <a:rPr lang="ru-RU" sz="2900" dirty="0">
                <a:latin typeface="Calibri" panose="020F0502020204030204" pitchFamily="34" charset="0"/>
                <a:cs typeface="Calibri" panose="020F0502020204030204" pitchFamily="34" charset="0"/>
              </a:rPr>
              <a:t>не знаю своего личного ритма физической и умственной активности;</a:t>
            </a:r>
          </a:p>
          <a:p>
            <a:pPr lvl="0"/>
            <a:r>
              <a:rPr lang="ru-RU" sz="2900" dirty="0">
                <a:latin typeface="Calibri" panose="020F0502020204030204" pitchFamily="34" charset="0"/>
                <a:cs typeface="Calibri" panose="020F0502020204030204" pitchFamily="34" charset="0"/>
              </a:rPr>
              <a:t>очень легко отвлекаюсь (откликаюсь).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Я:</a:t>
            </a:r>
            <a:r>
              <a:rPr lang="ru-RU" sz="3200" b="0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ru-RU" sz="3200" b="0" dirty="0">
                <a:solidFill>
                  <a:schemeClr val="accent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3200" b="0" dirty="0">
              <a:solidFill>
                <a:schemeClr val="accent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UEzY6WYaChU">
            <a:extLst>
              <a:ext uri="{FF2B5EF4-FFF2-40B4-BE49-F238E27FC236}">
                <a16:creationId xmlns:a16="http://schemas.microsoft.com/office/drawing/2014/main" id="{336C44EA-6BBF-4AA2-9FCC-2BD627DDB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840" y="5837956"/>
            <a:ext cx="1613710" cy="74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omic Bank Robber Stock Illustrations – 69 Comic Bank Robber Stock  Illustrations, Vectors &amp; Clipart - Dreamstime">
            <a:extLst>
              <a:ext uri="{FF2B5EF4-FFF2-40B4-BE49-F238E27FC236}">
                <a16:creationId xmlns:a16="http://schemas.microsoft.com/office/drawing/2014/main" id="{8FBFF2A4-D501-4C92-ABC3-0349C552A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8" y="980728"/>
            <a:ext cx="2213616" cy="2941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734524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AFF59399-504A-4BBF-9B44-071EBA42A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58991"/>
            <a:ext cx="8229600" cy="4525963"/>
          </a:xfrm>
        </p:spPr>
        <p:txBody>
          <a:bodyPr/>
          <a:lstStyle/>
          <a:p>
            <a:pPr marL="109728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4. Научиться выделять важные дела и верно планировать день</a:t>
            </a:r>
          </a:p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9B5907D-AA42-4329-B2C5-AF0B3996E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4" name="Picture 2" descr="UEzY6WYaChU">
            <a:extLst>
              <a:ext uri="{FF2B5EF4-FFF2-40B4-BE49-F238E27FC236}">
                <a16:creationId xmlns:a16="http://schemas.microsoft.com/office/drawing/2014/main" id="{53B1DC00-B355-4028-87F1-51C7B61EE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2638"/>
            <a:ext cx="1632804" cy="68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Похититель времени в стиле вектора">
            <a:extLst>
              <a:ext uri="{FF2B5EF4-FFF2-40B4-BE49-F238E27FC236}">
                <a16:creationId xmlns:a16="http://schemas.microsoft.com/office/drawing/2014/main" id="{559CC8F4-606F-4CE4-A4DE-A112DDF7B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870" y="3752248"/>
            <a:ext cx="3675519" cy="270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080842"/>
      </p:ext>
    </p:extLst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1264</TotalTime>
  <Words>608</Words>
  <Application>Microsoft Office PowerPoint</Application>
  <PresentationFormat>Экран (4:3)</PresentationFormat>
  <Paragraphs>96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Lucida Sans Unicode</vt:lpstr>
      <vt:lpstr>Times New Roman</vt:lpstr>
      <vt:lpstr>Verdana</vt:lpstr>
      <vt:lpstr>Wingdings 2</vt:lpstr>
      <vt:lpstr>Wingdings 3</vt:lpstr>
      <vt:lpstr>Открытая</vt:lpstr>
      <vt:lpstr>Презентация PowerPoint</vt:lpstr>
      <vt:lpstr>Цель мероприятия: мотивировать себя на управление своим временем</vt:lpstr>
      <vt:lpstr>Презентация PowerPoint</vt:lpstr>
      <vt:lpstr>Презентация PowerPoint</vt:lpstr>
      <vt:lpstr>Можно управлять своим временем!</vt:lpstr>
      <vt:lpstr>Презентация PowerPoint</vt:lpstr>
      <vt:lpstr>Презентация PowerPoint</vt:lpstr>
      <vt:lpstr>                                             Я:  </vt:lpstr>
      <vt:lpstr>Презентация PowerPoint</vt:lpstr>
      <vt:lpstr>Составьте план рабочего дня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Valued eMachines Customer</dc:creator>
  <cp:lastModifiedBy>user</cp:lastModifiedBy>
  <cp:revision>38</cp:revision>
  <cp:lastPrinted>2021-03-17T13:34:51Z</cp:lastPrinted>
  <dcterms:created xsi:type="dcterms:W3CDTF">2011-12-11T11:56:18Z</dcterms:created>
  <dcterms:modified xsi:type="dcterms:W3CDTF">2021-03-17T13:46:30Z</dcterms:modified>
</cp:coreProperties>
</file>