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58" r:id="rId4"/>
  </p:sldMasterIdLst>
  <p:notesMasterIdLst>
    <p:notesMasterId r:id="rId18"/>
  </p:notesMasterIdLst>
  <p:handoutMasterIdLst>
    <p:handoutMasterId r:id="rId19"/>
  </p:handoutMasterIdLst>
  <p:sldIdLst>
    <p:sldId id="260" r:id="rId5"/>
    <p:sldId id="442" r:id="rId6"/>
    <p:sldId id="440" r:id="rId7"/>
    <p:sldId id="439" r:id="rId8"/>
    <p:sldId id="441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E749AC1-8D5E-4EB5-87AD-0760D45420E8}" type="datetime1">
              <a:rPr lang="ru-RU" noProof="1" smtClean="0"/>
              <a:t>29.06.2021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A45484C-7992-44E9-9002-213D76072A08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5159216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FC47C68-5B2F-42B5-95FE-C3031574EEB1}" type="datetime1">
              <a:rPr lang="ru-RU" noProof="1" smtClean="0"/>
              <a:t>29.06.2021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524A772-5D94-4F12-8B86-44D4FB26368F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68842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24A772-5D94-4F12-8B86-44D4FB26368F}" type="slidenum">
              <a:rPr lang="ru-RU" noProof="1" dirty="0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517410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24A772-5D94-4F12-8B86-44D4FB26368F}" type="slidenum">
              <a:rPr lang="ru-RU" noProof="1" smtClean="0"/>
              <a:t>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146370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9DF47DE-273E-488A-93E0-A11ADEA9B9C9}" type="datetime1">
              <a:rPr lang="ru-RU" noProof="1" smtClean="0"/>
              <a:t>29.06.2021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50414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2C4E0A-C8FF-40F8-8BC6-6C75382E8759}" type="datetime1">
              <a:rPr lang="ru-RU" noProof="1" smtClean="0"/>
              <a:t>29.06.2021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1779649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2C4E0A-C8FF-40F8-8BC6-6C75382E8759}" type="datetime1">
              <a:rPr lang="ru-RU" noProof="1" smtClean="0"/>
              <a:t>29.06.2021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1891839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2C4E0A-C8FF-40F8-8BC6-6C75382E8759}" type="datetime1">
              <a:rPr lang="ru-RU" noProof="1" smtClean="0"/>
              <a:t>29.06.2021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65354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2C4E0A-C8FF-40F8-8BC6-6C75382E8759}" type="datetime1">
              <a:rPr lang="ru-RU" noProof="1" smtClean="0"/>
              <a:t>29.06.2021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05936983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2C4E0A-C8FF-40F8-8BC6-6C75382E8759}" type="datetime1">
              <a:rPr lang="ru-RU" noProof="1" smtClean="0"/>
              <a:t>29.06.2021</a:t>
            </a:fld>
            <a:endParaRPr lang="ru-RU" noProof="1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94846415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2C4E0A-C8FF-40F8-8BC6-6C75382E8759}" type="datetime1">
              <a:rPr lang="ru-RU" noProof="1" smtClean="0"/>
              <a:t>29.06.2021</a:t>
            </a:fld>
            <a:endParaRPr lang="ru-RU" noProof="1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70594508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83A6F1E-4417-474E-8283-614818F2A4DB}" type="datetime1">
              <a:rPr lang="ru-RU" noProof="1" smtClean="0"/>
              <a:t>29.06.2021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251241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E311C0-3E11-41B8-89EC-2FF5859D4CFC}" type="datetime1">
              <a:rPr lang="ru-RU" noProof="1" smtClean="0"/>
              <a:t>29.06.2021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691292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3525" y="443488"/>
            <a:ext cx="1142495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4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559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2370B76-9E69-4F47-AA69-EACE3D52D2E7}" type="datetime1">
              <a:rPr lang="ru-RU" noProof="1" smtClean="0"/>
              <a:t>29.06.2021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337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DD5ABB4-2D0E-4613-A5D0-676E93A46986}" type="datetime1">
              <a:rPr lang="ru-RU" noProof="1" smtClean="0"/>
              <a:t>29.06.2021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74506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2C4E0A-C8FF-40F8-8BC6-6C75382E8759}" type="datetime1">
              <a:rPr lang="ru-RU" noProof="1" smtClean="0"/>
              <a:t>29.06.2021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9497140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D6C61B-4BC7-450B-B521-067888A271A6}" type="datetime1">
              <a:rPr lang="ru-RU" noProof="1" smtClean="0"/>
              <a:t>29.06.2021</a:t>
            </a:fld>
            <a:endParaRPr lang="ru-RU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68355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369D23-9ED2-4009-8E40-364295259D64}" type="datetime1">
              <a:rPr lang="ru-RU" noProof="1" smtClean="0"/>
              <a:t>29.06.2021</a:t>
            </a:fld>
            <a:endParaRPr lang="ru-RU" noProof="1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74596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259CA2-169F-4CFE-965D-8D91E640A109}" type="datetime1">
              <a:rPr lang="ru-RU" noProof="1" smtClean="0"/>
              <a:t>29.06.2021</a:t>
            </a:fld>
            <a:endParaRPr lang="ru-RU" noProof="1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79104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509601-BFB2-4950-8529-7030D9D2783A}" type="datetime1">
              <a:rPr lang="ru-RU" noProof="1" smtClean="0"/>
              <a:t>29.06.2021</a:t>
            </a:fld>
            <a:endParaRPr lang="ru-RU" noProof="1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26190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AD2D47-3985-403D-BB64-6B05FCF3CD18}" type="datetime1">
              <a:rPr lang="ru-RU" noProof="1" smtClean="0"/>
              <a:t>29.06.2021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98173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802C4E0A-C8FF-40F8-8BC6-6C75382E8759}" type="datetime1">
              <a:rPr lang="ru-RU" noProof="1" smtClean="0"/>
              <a:t>29.06.2021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008840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8%D0%B7%D0%B8%D0%BE%D1%82%D0%B5%D1%80%D0%B0%D0%BF%D0%B5%D0%B2%D1%82" TargetMode="External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15.jpeg"/><Relationship Id="rId7" Type="http://schemas.openxmlformats.org/officeDocument/2006/relationships/hyperlink" Target="http://ru.wikipedia.org/wiki/1978" TargetMode="External"/><Relationship Id="rId12" Type="http://schemas.openxmlformats.org/officeDocument/2006/relationships/hyperlink" Target="http://ru.wikipedia.org/wiki/%D0%9A%D0%B8%D1%80%D0%BB%D0%B8%D0%B0%D0%BD,_%D0%A1%D0%B5%D0%BC%D1%91%D0%BD_%D0%94%D0%B0%D0%B2%D0%B8%D0%B4%D0%BE%D0%B2%D0%B8%D1%87" TargetMode="External"/><Relationship Id="rId17" Type="http://schemas.openxmlformats.org/officeDocument/2006/relationships/image" Target="../media/image23.jpeg"/><Relationship Id="rId2" Type="http://schemas.openxmlformats.org/officeDocument/2006/relationships/image" Target="../media/image18.jpe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ru.wikipedia.org/wiki/4_%D0%B0%D0%BF%D1%80%D0%B5%D0%BB%D1%8F" TargetMode="External"/><Relationship Id="rId11" Type="http://schemas.openxmlformats.org/officeDocument/2006/relationships/hyperlink" Target="http://ru.wikipedia.org/wiki/%D0%9A%D1%80%D0%B0%D1%81%D0%BD%D0%BE%D0%B4%D0%B0%D1%80" TargetMode="External"/><Relationship Id="rId5" Type="http://schemas.openxmlformats.org/officeDocument/2006/relationships/hyperlink" Target="http://ru.wikipedia.org/wiki/1898" TargetMode="External"/><Relationship Id="rId15" Type="http://schemas.openxmlformats.org/officeDocument/2006/relationships/image" Target="../media/image21.jpeg"/><Relationship Id="rId10" Type="http://schemas.openxmlformats.org/officeDocument/2006/relationships/hyperlink" Target="http://ru.wikipedia.org/wiki/1939_%D0%B3%D0%BE%D0%B4" TargetMode="External"/><Relationship Id="rId4" Type="http://schemas.openxmlformats.org/officeDocument/2006/relationships/hyperlink" Target="http://ru.wikipedia.org/wiki/20_%D1%84%D0%B5%D0%B2%D1%80%D0%B0%D0%BB%D1%8F" TargetMode="External"/><Relationship Id="rId9" Type="http://schemas.openxmlformats.org/officeDocument/2006/relationships/hyperlink" Target="http://ru.wikipedia.org/wiki/%D0%98%D0%B7%D0%BE%D0%B1%D1%80%D0%B5%D1%82%D0%B0%D1%82%D0%B5%D0%BB%D1%8C" TargetMode="External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CD06E-EB43-4697-A9C1-290232C3B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01033"/>
            <a:ext cx="9016396" cy="4045425"/>
          </a:xfrm>
        </p:spPr>
        <p:txBody>
          <a:bodyPr rtlCol="0">
            <a:normAutofit/>
          </a:bodyPr>
          <a:lstStyle/>
          <a:p>
            <a:pPr algn="ctr"/>
            <a:r>
              <a:rPr lang="ru-RU" sz="4400" noProof="1"/>
              <a:t>Встреча с работодателями</a:t>
            </a:r>
            <a:br>
              <a:rPr lang="ru-RU" sz="4400" noProof="1"/>
            </a:br>
            <a:r>
              <a:rPr lang="ru-RU" sz="4400" noProof="1"/>
              <a:t> </a:t>
            </a:r>
            <a:br>
              <a:rPr lang="ru-RU" sz="4400" noProof="1"/>
            </a:br>
            <a:r>
              <a:rPr lang="ru-RU" sz="4400" noProof="1"/>
              <a:t>Краевой марафон </a:t>
            </a:r>
            <a:br>
              <a:rPr lang="ru-RU" sz="4400" noProof="1"/>
            </a:br>
            <a:r>
              <a:rPr lang="ru-RU" sz="4400" noProof="1"/>
              <a:t>«Прямые линии»</a:t>
            </a:r>
            <a:br>
              <a:rPr lang="ru-RU" sz="4400" noProof="1"/>
            </a:br>
            <a:br>
              <a:rPr lang="ru-RU" sz="3100" b="1" noProof="1"/>
            </a:br>
            <a:r>
              <a:rPr lang="ru-RU" sz="3100" b="1" noProof="1"/>
              <a:t>29 июня, 2021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DB12EBB-139B-44D8-89BB-179BF903E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4" y="4353"/>
            <a:ext cx="1012024" cy="96325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400684-3B17-406E-BA57-A88E1AAD5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081" y="34835"/>
            <a:ext cx="7930719" cy="9327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3256CAB-2A0C-412C-B7E9-3C9F41BAB9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6851"/>
            <a:ext cx="3053919" cy="144854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554CA0-88B5-4394-A953-E2FBA752FF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46938" y="2218493"/>
            <a:ext cx="4538358" cy="258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66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83F157-F460-4068-85AF-2876910B8E07}"/>
              </a:ext>
            </a:extLst>
          </p:cNvPr>
          <p:cNvSpPr/>
          <p:nvPr/>
        </p:nvSpPr>
        <p:spPr>
          <a:xfrm>
            <a:off x="10435905" y="-1"/>
            <a:ext cx="696286" cy="114090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A6E90-3357-42C5-AF87-18C2C952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0" y="1375794"/>
            <a:ext cx="9404723" cy="1400530"/>
          </a:xfrm>
        </p:spPr>
        <p:txBody>
          <a:bodyPr/>
          <a:lstStyle/>
          <a:p>
            <a:pPr algn="ctr"/>
            <a:r>
              <a:rPr lang="ru-RU" dirty="0"/>
              <a:t>4.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9CA6EF-CDF4-4EC9-9C3C-993EF26FC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423" y="3011648"/>
            <a:ext cx="8946541" cy="368975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800" dirty="0"/>
              <a:t>С какими сложностями придется столкнуться работая у вас?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B9052B-D0E6-4D91-A851-5D0B58C48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11" y="14613"/>
            <a:ext cx="1090668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2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83F157-F460-4068-85AF-2876910B8E07}"/>
              </a:ext>
            </a:extLst>
          </p:cNvPr>
          <p:cNvSpPr/>
          <p:nvPr/>
        </p:nvSpPr>
        <p:spPr>
          <a:xfrm>
            <a:off x="10435905" y="-1"/>
            <a:ext cx="696286" cy="114090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A6E90-3357-42C5-AF87-18C2C952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0" y="1375794"/>
            <a:ext cx="9404723" cy="1400530"/>
          </a:xfrm>
        </p:spPr>
        <p:txBody>
          <a:bodyPr/>
          <a:lstStyle/>
          <a:p>
            <a:pPr algn="ctr"/>
            <a:r>
              <a:rPr lang="ru-RU" dirty="0"/>
              <a:t>5.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9CA6EF-CDF4-4EC9-9C3C-993EF26FC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184" y="3086285"/>
            <a:ext cx="9580228" cy="3472075"/>
          </a:xfrm>
        </p:spPr>
        <p:txBody>
          <a:bodyPr>
            <a:normAutofit/>
          </a:bodyPr>
          <a:lstStyle/>
          <a:p>
            <a:r>
              <a:rPr lang="ru-RU" sz="3200" dirty="0"/>
              <a:t>Готовы ли Вы учить молодого специалиста?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B9052B-D0E6-4D91-A851-5D0B58C48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11" y="14613"/>
            <a:ext cx="1090668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38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83F157-F460-4068-85AF-2876910B8E07}"/>
              </a:ext>
            </a:extLst>
          </p:cNvPr>
          <p:cNvSpPr/>
          <p:nvPr/>
        </p:nvSpPr>
        <p:spPr>
          <a:xfrm>
            <a:off x="10435905" y="-1"/>
            <a:ext cx="696286" cy="114090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A6E90-3357-42C5-AF87-18C2C952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0" y="1375794"/>
            <a:ext cx="9404723" cy="1400530"/>
          </a:xfrm>
        </p:spPr>
        <p:txBody>
          <a:bodyPr/>
          <a:lstStyle/>
          <a:p>
            <a:pPr algn="ctr"/>
            <a:r>
              <a:rPr lang="ru-RU" dirty="0"/>
              <a:t>6.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9CA6EF-CDF4-4EC9-9C3C-993EF26FC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507" y="2792670"/>
            <a:ext cx="8946541" cy="361425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800" dirty="0"/>
              <a:t>Какая сумма заработной платы будет прописана в трудовом договоре? </a:t>
            </a:r>
          </a:p>
          <a:p>
            <a:pPr marL="114300" indent="0">
              <a:buNone/>
            </a:pPr>
            <a:r>
              <a:rPr lang="ru-RU" sz="2800" dirty="0"/>
              <a:t>Будут ли бонусы?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B9052B-D0E6-4D91-A851-5D0B58C48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11" y="14613"/>
            <a:ext cx="1090668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71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F29DE-F6F2-46B6-BE6E-3D7906B31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311" y="961994"/>
            <a:ext cx="9404723" cy="1400530"/>
          </a:xfrm>
        </p:spPr>
        <p:txBody>
          <a:bodyPr/>
          <a:lstStyle/>
          <a:p>
            <a:pPr algn="ctr"/>
            <a:br>
              <a:rPr lang="ru-RU" sz="4000" dirty="0"/>
            </a:br>
            <a:br>
              <a:rPr lang="ru-RU" sz="4000" dirty="0"/>
            </a:br>
            <a:r>
              <a:rPr lang="ru-RU" sz="4000" dirty="0"/>
              <a:t>Итоги встречи</a:t>
            </a:r>
            <a:br>
              <a:rPr lang="ru-RU" sz="4000" dirty="0"/>
            </a:br>
            <a:br>
              <a:rPr lang="ru-RU" sz="4000" dirty="0"/>
            </a:br>
            <a:r>
              <a:rPr lang="ru-RU" sz="4000" dirty="0"/>
              <a:t>Консультирование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3DEEC96-7AC9-4B88-A207-BCC400200554}"/>
              </a:ext>
            </a:extLst>
          </p:cNvPr>
          <p:cNvSpPr/>
          <p:nvPr/>
        </p:nvSpPr>
        <p:spPr>
          <a:xfrm>
            <a:off x="10435904" y="1"/>
            <a:ext cx="687897" cy="11492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CC1A3D-3654-416C-A1B5-42C82C50B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11" y="14613"/>
            <a:ext cx="10906689" cy="93276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937F197-1BB8-4798-8EEB-FDA36163B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9007"/>
            <a:ext cx="10906689" cy="932769"/>
          </a:xfrm>
          <a:prstGeom prst="rect">
            <a:avLst/>
          </a:prstGeom>
        </p:spPr>
      </p:pic>
      <p:sp>
        <p:nvSpPr>
          <p:cNvPr id="19" name="Объект 18">
            <a:extLst>
              <a:ext uri="{FF2B5EF4-FFF2-40B4-BE49-F238E27FC236}">
                <a16:creationId xmlns:a16="http://schemas.microsoft.com/office/drawing/2014/main" id="{527C8873-4E07-430C-9845-4B001FF51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5283" y="3595095"/>
            <a:ext cx="3024771" cy="218352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13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92CCE-C435-464E-A19A-D4C606FDB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741" y="1180751"/>
            <a:ext cx="8871168" cy="1752599"/>
          </a:xfrm>
        </p:spPr>
        <p:txBody>
          <a:bodyPr rtlCol="0">
            <a:normAutofit/>
          </a:bodyPr>
          <a:lstStyle/>
          <a:p>
            <a:pPr algn="ctr"/>
            <a:r>
              <a:rPr lang="ru-RU" sz="3200" noProof="1"/>
              <a:t>Знакомство с работодателями и теми, кто ищет профессиональное счастье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8148397-6668-4935-971D-A196983AD4D5}"/>
              </a:ext>
            </a:extLst>
          </p:cNvPr>
          <p:cNvSpPr/>
          <p:nvPr/>
        </p:nvSpPr>
        <p:spPr>
          <a:xfrm>
            <a:off x="10427516" y="8920"/>
            <a:ext cx="687897" cy="11220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FDC6371-258D-4D4E-93A3-A8DBD4B8C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82" y="35182"/>
            <a:ext cx="10906689" cy="932769"/>
          </a:xfrm>
          <a:prstGeom prst="rect">
            <a:avLst/>
          </a:prstGeom>
        </p:spPr>
      </p:pic>
      <p:pic>
        <p:nvPicPr>
          <p:cNvPr id="1026" name="Picture 2" descr="Рисунок рукопожатие: стоковые фото, изображения | Скачать Рисунок  рукопожатие картинки на Depositphotos">
            <a:extLst>
              <a:ext uri="{FF2B5EF4-FFF2-40B4-BE49-F238E27FC236}">
                <a16:creationId xmlns:a16="http://schemas.microsoft.com/office/drawing/2014/main" id="{35B40C9C-EB7D-4170-8578-ECCD86B0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745" y="2805891"/>
            <a:ext cx="3282542" cy="328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AB4B07E-E7A6-4DB6-A079-D6B2EB0AF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500" y="2057050"/>
            <a:ext cx="8946541" cy="419548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943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6C8F47C-9FA2-4342-9DE7-E19C3A152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927" y="93481"/>
            <a:ext cx="10665477" cy="1169551"/>
          </a:xfrm>
        </p:spPr>
        <p:txBody>
          <a:bodyPr/>
          <a:lstStyle/>
          <a:p>
            <a:pPr fontAlgn="base"/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6662417C-E6FE-4204-9651-8CB2E2BA8C3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63261" y="863025"/>
            <a:ext cx="10665477" cy="307777"/>
          </a:xfrm>
        </p:spPr>
        <p:txBody>
          <a:bodyPr/>
          <a:lstStyle/>
          <a:p>
            <a:pPr fontAlgn="base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Вход | ЦОПП">
            <a:extLst>
              <a:ext uri="{FF2B5EF4-FFF2-40B4-BE49-F238E27FC236}">
                <a16:creationId xmlns:a16="http://schemas.microsoft.com/office/drawing/2014/main" id="{A100CFCF-F993-454B-B332-F530F8AFCF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23" y="18056"/>
            <a:ext cx="1064277" cy="844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F574D1-B59A-4744-B920-286C67B9D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97697"/>
            <a:ext cx="6263778" cy="66257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5AE7FFC-62B2-412E-9733-429C2EF6B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963" y="6475278"/>
            <a:ext cx="6734180" cy="381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5878CE-0BEC-43E8-A41B-5C0C2896B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217" y="6477000"/>
            <a:ext cx="5485783" cy="381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ABE727-D9E6-40E5-9519-35F3491A7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5306"/>
            <a:ext cx="4267200" cy="65496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39E3A3-383A-48D5-8CF5-6D0E5B90355A}"/>
              </a:ext>
            </a:extLst>
          </p:cNvPr>
          <p:cNvSpPr/>
          <p:nvPr/>
        </p:nvSpPr>
        <p:spPr>
          <a:xfrm>
            <a:off x="5647189" y="2413278"/>
            <a:ext cx="1219817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Гагарин, Юрий Алексеевич — Википедия">
            <a:extLst>
              <a:ext uri="{FF2B5EF4-FFF2-40B4-BE49-F238E27FC236}">
                <a16:creationId xmlns:a16="http://schemas.microsoft.com/office/drawing/2014/main" id="{FC9798E8-59A1-4119-8FB8-2902B583F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23" y="1632569"/>
            <a:ext cx="2498725" cy="390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 descr="http://gdvcamera.com/wp-content/uploads/2012/05/Semen-Kirlian.jpg">
            <a:extLst>
              <a:ext uri="{FF2B5EF4-FFF2-40B4-BE49-F238E27FC236}">
                <a16:creationId xmlns:a16="http://schemas.microsoft.com/office/drawing/2014/main" id="{665AE8E1-944D-4552-B8EF-81CA7AF3F72E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632569"/>
            <a:ext cx="2652464" cy="390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Водолазка и брюки с высокой талией — любимое модное комбо Мэрилин Монро |  Журнал Harper&amp;#39;s Bazaar">
            <a:extLst>
              <a:ext uri="{FF2B5EF4-FFF2-40B4-BE49-F238E27FC236}">
                <a16:creationId xmlns:a16="http://schemas.microsoft.com/office/drawing/2014/main" id="{23DF397C-19B5-44CD-9379-2852394D7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32568"/>
            <a:ext cx="2590800" cy="390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Андерсен, Ханс Кристиан — Википедия">
            <a:extLst>
              <a:ext uri="{FF2B5EF4-FFF2-40B4-BE49-F238E27FC236}">
                <a16:creationId xmlns:a16="http://schemas.microsoft.com/office/drawing/2014/main" id="{3F3C33F9-DFD0-4C13-96BB-D9109F4E1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233" y="1632567"/>
            <a:ext cx="2652464" cy="390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128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6C8F47C-9FA2-4342-9DE7-E19C3A152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76200"/>
            <a:ext cx="10665477" cy="1169551"/>
          </a:xfrm>
        </p:spPr>
        <p:txBody>
          <a:bodyPr/>
          <a:lstStyle/>
          <a:p>
            <a:pPr fontAlgn="base"/>
            <a:b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br>
              <a:rPr lang="ru-RU" sz="28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6662417C-E6FE-4204-9651-8CB2E2BA8C3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63261" y="863025"/>
            <a:ext cx="10665477" cy="584775"/>
          </a:xfrm>
        </p:spPr>
        <p:txBody>
          <a:bodyPr/>
          <a:lstStyle/>
          <a:p>
            <a:pPr fontAlgn="base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dirty="0"/>
          </a:p>
        </p:txBody>
      </p:sp>
      <p:pic>
        <p:nvPicPr>
          <p:cNvPr id="11" name="Рисунок 10" descr="Вход | ЦОПП">
            <a:extLst>
              <a:ext uri="{FF2B5EF4-FFF2-40B4-BE49-F238E27FC236}">
                <a16:creationId xmlns:a16="http://schemas.microsoft.com/office/drawing/2014/main" id="{A100CFCF-F993-454B-B332-F530F8AFCF5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85" y="41168"/>
            <a:ext cx="2485536" cy="2473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gdvcamera.com/wp-content/uploads/2012/05/Semen-Kirlian.jpg">
            <a:extLst>
              <a:ext uri="{FF2B5EF4-FFF2-40B4-BE49-F238E27FC236}">
                <a16:creationId xmlns:a16="http://schemas.microsoft.com/office/drawing/2014/main" id="{D57A59D5-332A-4302-9364-4C9C5B655C22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4596" y="205990"/>
            <a:ext cx="2652464" cy="365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30CDD6-BB3C-4059-B57A-2C74D511B722}"/>
              </a:ext>
            </a:extLst>
          </p:cNvPr>
          <p:cNvSpPr/>
          <p:nvPr/>
        </p:nvSpPr>
        <p:spPr>
          <a:xfrm>
            <a:off x="7315200" y="3911770"/>
            <a:ext cx="4745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Семён Давидович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Кирлиан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20 феврал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 февраля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189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1898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4 апрел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 апреля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197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1978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-советский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Физиотерапев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физиотерапевт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Изобретател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изобретатель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исследователь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237147F-FA1F-40BF-B371-BF4D53966CA0}"/>
              </a:ext>
            </a:extLst>
          </p:cNvPr>
          <p:cNvSpPr/>
          <p:nvPr/>
        </p:nvSpPr>
        <p:spPr>
          <a:xfrm>
            <a:off x="2447151" y="452700"/>
            <a:ext cx="53826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Оригинальный метод фотографирования объектов в высокочастотном электрическом разряде, открыт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1939 го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1939 году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Краснода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Краснодарским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Физиотерапев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физиотерапевтом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ныне заслуженным изобретателем РСФСР Семеном Давидовичем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Кирлианом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совместно с его супругой Валентиной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Хрисанфовной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Кирлиан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1949 году советский изобретатель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Кирлиан, Семён Давидович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С. Д.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2" tooltip="Кирлиан, Семён Давидович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Кирлиан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получил авторское свидетельство на метод «высокочастотной фотографии»</a:t>
            </a:r>
          </a:p>
        </p:txBody>
      </p:sp>
      <p:pic>
        <p:nvPicPr>
          <p:cNvPr id="12" name="Рисунок 11" descr="http://img1.liveinternet.ru/images/attach/c/2/74/629/74629587_42.jpg">
            <a:extLst>
              <a:ext uri="{FF2B5EF4-FFF2-40B4-BE49-F238E27FC236}">
                <a16:creationId xmlns:a16="http://schemas.microsoft.com/office/drawing/2014/main" id="{77827D1F-29F3-49E0-9DB6-62119986B00D}"/>
              </a:ext>
            </a:extLst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6664" y="2572958"/>
            <a:ext cx="21952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4" descr="http://www.tuxboard.com/photos/2012/11/photos-Des-fleurs-%C3%A9lectrocut%C3%A9es-%C3%A0-80.000-volts-Robert-Buelteman-9.jpeg">
            <a:extLst>
              <a:ext uri="{FF2B5EF4-FFF2-40B4-BE49-F238E27FC236}">
                <a16:creationId xmlns:a16="http://schemas.microsoft.com/office/drawing/2014/main" id="{8D5880E6-8179-4725-BCA6-8F08C3521EBD}"/>
              </a:ext>
            </a:extLst>
          </p:cNvPr>
          <p:cNvPicPr>
            <a:picLocks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4188" y="3961801"/>
            <a:ext cx="2280216" cy="132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technabob.com/blog/wp-content/uploads/2008/01/kirlian_photo_device.jpg">
            <a:extLst>
              <a:ext uri="{FF2B5EF4-FFF2-40B4-BE49-F238E27FC236}">
                <a16:creationId xmlns:a16="http://schemas.microsoft.com/office/drawing/2014/main" id="{7E4D17E6-8556-4D46-B0B5-5C01F3E1F16F}"/>
              </a:ext>
            </a:extLst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98376" y="5261972"/>
            <a:ext cx="2195264" cy="141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annonces-gratuites.index-net.org/images/123076_1545yfdf4QyOFbPi.jpg">
            <a:extLst>
              <a:ext uri="{FF2B5EF4-FFF2-40B4-BE49-F238E27FC236}">
                <a16:creationId xmlns:a16="http://schemas.microsoft.com/office/drawing/2014/main" id="{DA769604-0BC3-41D8-8A82-3F63538BA038}"/>
              </a:ext>
            </a:extLst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70920" y="5351621"/>
            <a:ext cx="1872480" cy="132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image.haber7.com/haber/haber7/photos/2009/248720090424120650154.jpg">
            <a:extLst>
              <a:ext uri="{FF2B5EF4-FFF2-40B4-BE49-F238E27FC236}">
                <a16:creationId xmlns:a16="http://schemas.microsoft.com/office/drawing/2014/main" id="{888C3279-694C-4B8F-A05B-6200F6F92A9F}"/>
              </a:ext>
            </a:extLst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915" y="5350645"/>
            <a:ext cx="2300489" cy="132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www.inspiringhealth.net/uploads/SitemapImage/cache/1000x1000_4f5678b00a42c.jpg">
            <a:extLst>
              <a:ext uri="{FF2B5EF4-FFF2-40B4-BE49-F238E27FC236}">
                <a16:creationId xmlns:a16="http://schemas.microsoft.com/office/drawing/2014/main" id="{46F23BD7-6AC3-4335-9008-9647EB7E8D1D}"/>
              </a:ext>
            </a:extLst>
          </p:cNvPr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34648" y="5341388"/>
            <a:ext cx="1872480" cy="132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525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6C8F47C-9FA2-4342-9DE7-E19C3A152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927" y="93481"/>
            <a:ext cx="10665477" cy="1201919"/>
          </a:xfrm>
        </p:spPr>
        <p:txBody>
          <a:bodyPr/>
          <a:lstStyle/>
          <a:p>
            <a:pPr fontAlgn="base"/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6662417C-E6FE-4204-9651-8CB2E2BA8C3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63261" y="863025"/>
            <a:ext cx="10665477" cy="307777"/>
          </a:xfrm>
        </p:spPr>
        <p:txBody>
          <a:bodyPr/>
          <a:lstStyle/>
          <a:p>
            <a:pPr fontAlgn="base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Вход | ЦОПП">
            <a:extLst>
              <a:ext uri="{FF2B5EF4-FFF2-40B4-BE49-F238E27FC236}">
                <a16:creationId xmlns:a16="http://schemas.microsoft.com/office/drawing/2014/main" id="{A100CFCF-F993-454B-B332-F530F8AFCF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23" y="18056"/>
            <a:ext cx="1064277" cy="844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F574D1-B59A-4744-B920-286C67B9D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97697"/>
            <a:ext cx="6263778" cy="66257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5AE7FFC-62B2-412E-9733-429C2EF6B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963" y="6475278"/>
            <a:ext cx="6734180" cy="381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5878CE-0BEC-43E8-A41B-5C0C2896B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217" y="6477000"/>
            <a:ext cx="5485783" cy="381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ABE727-D9E6-40E5-9519-35F3491A7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5306"/>
            <a:ext cx="4267200" cy="65496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39E3A3-383A-48D5-8CF5-6D0E5B90355A}"/>
              </a:ext>
            </a:extLst>
          </p:cNvPr>
          <p:cNvSpPr/>
          <p:nvPr/>
        </p:nvSpPr>
        <p:spPr>
          <a:xfrm>
            <a:off x="5647189" y="2413278"/>
            <a:ext cx="1219817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Работа в компании Some(Формула успеха)">
            <a:extLst>
              <a:ext uri="{FF2B5EF4-FFF2-40B4-BE49-F238E27FC236}">
                <a16:creationId xmlns:a16="http://schemas.microsoft.com/office/drawing/2014/main" id="{26AE081E-2DB9-4E13-ABE9-A1F0818A1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48" y="874129"/>
            <a:ext cx="4533283" cy="226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Иллюстрация 29 из 49 для Полная Ж: жизнь как бизнес-проект - Радислав  Гандапас | Лабиринт - книги.">
            <a:extLst>
              <a:ext uri="{FF2B5EF4-FFF2-40B4-BE49-F238E27FC236}">
                <a16:creationId xmlns:a16="http://schemas.microsoft.com/office/drawing/2014/main" id="{6D7978AB-0FFC-4D76-AE7B-300A18B78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00" y="863025"/>
            <a:ext cx="4856980" cy="507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7BDDE3E-755C-4DA4-8C2A-EFA11DE827D3}"/>
              </a:ext>
            </a:extLst>
          </p:cNvPr>
          <p:cNvSpPr/>
          <p:nvPr/>
        </p:nvSpPr>
        <p:spPr>
          <a:xfrm>
            <a:off x="556451" y="3444874"/>
            <a:ext cx="6096000" cy="27449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464561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66495CF-BE9D-40FE-AFF9-A47FB96E5977}"/>
              </a:ext>
            </a:extLst>
          </p:cNvPr>
          <p:cNvSpPr/>
          <p:nvPr/>
        </p:nvSpPr>
        <p:spPr>
          <a:xfrm>
            <a:off x="10435905" y="0"/>
            <a:ext cx="704675" cy="11492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F92CFE-40DB-4F9C-B915-0964DB027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729" y="1409521"/>
            <a:ext cx="8946541" cy="186218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4800" dirty="0"/>
              <a:t>Блиц – опрос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F9DB31-33CF-483F-B0D4-5D318E983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11" y="14613"/>
            <a:ext cx="10906689" cy="9327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3F7222-354B-428E-B29B-089D62D66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5876" y="3429000"/>
            <a:ext cx="1640247" cy="263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16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83F157-F460-4068-85AF-2876910B8E07}"/>
              </a:ext>
            </a:extLst>
          </p:cNvPr>
          <p:cNvSpPr/>
          <p:nvPr/>
        </p:nvSpPr>
        <p:spPr>
          <a:xfrm>
            <a:off x="10435905" y="-1"/>
            <a:ext cx="696286" cy="114090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A6E90-3357-42C5-AF87-18C2C952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0" y="1375794"/>
            <a:ext cx="9404723" cy="1400530"/>
          </a:xfrm>
        </p:spPr>
        <p:txBody>
          <a:bodyPr/>
          <a:lstStyle/>
          <a:p>
            <a:pPr algn="ctr"/>
            <a:r>
              <a:rPr lang="ru-RU" dirty="0"/>
              <a:t>1.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9CA6EF-CDF4-4EC9-9C3C-993EF26FC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507" y="3069740"/>
            <a:ext cx="8946541" cy="377364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3600" dirty="0"/>
              <a:t>О каком работнике Вы мечтаете?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B9052B-D0E6-4D91-A851-5D0B58C48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11" y="14613"/>
            <a:ext cx="1090668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82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83F157-F460-4068-85AF-2876910B8E07}"/>
              </a:ext>
            </a:extLst>
          </p:cNvPr>
          <p:cNvSpPr/>
          <p:nvPr/>
        </p:nvSpPr>
        <p:spPr>
          <a:xfrm>
            <a:off x="10435905" y="-1"/>
            <a:ext cx="696286" cy="114090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A6E90-3357-42C5-AF87-18C2C952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0" y="1375794"/>
            <a:ext cx="9404723" cy="1400530"/>
          </a:xfrm>
        </p:spPr>
        <p:txBody>
          <a:bodyPr/>
          <a:lstStyle/>
          <a:p>
            <a:pPr algn="ctr"/>
            <a:r>
              <a:rPr lang="ru-RU" dirty="0"/>
              <a:t>2.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9CA6EF-CDF4-4EC9-9C3C-993EF26FC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729" y="3198287"/>
            <a:ext cx="8946541" cy="382398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3200" dirty="0"/>
              <a:t>Как оценивается успешность на вашем предприятии?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B9052B-D0E6-4D91-A851-5D0B58C48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11" y="14613"/>
            <a:ext cx="1090668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24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83F157-F460-4068-85AF-2876910B8E07}"/>
              </a:ext>
            </a:extLst>
          </p:cNvPr>
          <p:cNvSpPr/>
          <p:nvPr/>
        </p:nvSpPr>
        <p:spPr>
          <a:xfrm>
            <a:off x="10435905" y="-1"/>
            <a:ext cx="696286" cy="114090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A6E90-3357-42C5-AF87-18C2C952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0" y="1375794"/>
            <a:ext cx="9404723" cy="1400530"/>
          </a:xfrm>
        </p:spPr>
        <p:txBody>
          <a:bodyPr/>
          <a:lstStyle/>
          <a:p>
            <a:pPr algn="ctr"/>
            <a:r>
              <a:rPr lang="ru-RU" dirty="0"/>
              <a:t>3.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9CA6EF-CDF4-4EC9-9C3C-993EF26FC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729" y="3003259"/>
            <a:ext cx="8946541" cy="375686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800" dirty="0"/>
              <a:t>Была ли у вас ситуация, когда вы пропустили хорошего работника, а теперь он делает бренд другому работодателю?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B9052B-D0E6-4D91-A851-5D0B58C48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11" y="14613"/>
            <a:ext cx="1090668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049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315AA3-EAE3-44ED-8368-BAC2FFFB48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023227-530E-4024-91EF-312A851A758C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27C19A7-3107-4CB2-BD0D-F7C79BE028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215</Words>
  <Application>Microsoft Office PowerPoint</Application>
  <PresentationFormat>Широкоэкранный</PresentationFormat>
  <Paragraphs>31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Ион</vt:lpstr>
      <vt:lpstr>Встреча с работодателями   Краевой марафон  «Прямые линии»  29 июня, 2021</vt:lpstr>
      <vt:lpstr>Знакомство с работодателями и теми, кто ищет профессиональное счастье</vt:lpstr>
      <vt:lpstr>                                </vt:lpstr>
      <vt:lpstr>                                </vt:lpstr>
      <vt:lpstr>                                </vt:lpstr>
      <vt:lpstr>Презентация PowerPoint</vt:lpstr>
      <vt:lpstr>1. Вопрос</vt:lpstr>
      <vt:lpstr>2. Вопрос</vt:lpstr>
      <vt:lpstr>3. Вопрос</vt:lpstr>
      <vt:lpstr>4. Вопрос</vt:lpstr>
      <vt:lpstr>5. Вопрос</vt:lpstr>
      <vt:lpstr>6. Вопрос</vt:lpstr>
      <vt:lpstr>  Итоги встречи  Консультирование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2021-05-24T10:07:45Z</dcterms:created>
  <dcterms:modified xsi:type="dcterms:W3CDTF">2021-06-29T07:29:49Z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