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73" r:id="rId4"/>
    <p:sldId id="275" r:id="rId5"/>
    <p:sldId id="274" r:id="rId6"/>
    <p:sldId id="276" r:id="rId7"/>
    <p:sldId id="277" r:id="rId8"/>
    <p:sldId id="272" r:id="rId9"/>
    <p:sldId id="271" r:id="rId10"/>
    <p:sldId id="257" r:id="rId11"/>
    <p:sldId id="258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43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0B0E6-5053-4061-A3A8-6711294504E8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2651E-54EC-40FD-BDA3-33176F712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382A5-5DE8-490D-B0BD-B8F4854AD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BD58C9-89D9-4663-93EF-44DA19A27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52DE19-1151-4B30-9522-D184FC75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F6E093-670C-4B48-8A37-181510337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B4EE31-50C7-45A5-944A-949A4908E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7F5177-3E1D-4F43-8189-6A4C62C2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22E4C5-FB64-4BEE-9210-D4AC9FCA9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B2B8B-7354-494C-B582-3F9D412F7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815A11-D7DF-4E06-BB04-AD1ACDA82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9137DB-237C-4DB6-B99E-48F0F8FA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2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D46DFF2-1AE8-4150-9700-90EA33D3C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BA98C6-075E-4B41-85FB-FC510FB0F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A297A0-834D-4706-84F7-A497A7E0F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91EC77-6D14-4AF8-9280-3062219E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2220D1-E399-438F-99D5-4F0D8293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4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A1F9F-D18A-4816-8C4A-DA4FD231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15330B-905F-4DBD-B672-C8057B63F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43E66C-33EB-4030-B5CC-FB951C62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DA67F4-4A4B-48D0-93AF-DB5645DD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6E95ED-0EDA-446E-8E1B-2D9E7DA2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5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E5FECE-272A-4955-8BB6-7815034D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9B709B-546D-4DC8-A369-BCEF9A05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3B12C1-54E6-4D6B-9C35-57FECC4A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B8F311-9F9A-4C2C-BF87-DB0885B4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9CE478-3A7B-4D9B-9C26-1CC5ECF4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3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BFA50-807A-4575-8D5A-3C7E49A75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08BC3E-CAA5-4F1C-ACAD-664948499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970702-00E9-43DB-8925-72A770DF5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D5585-55DF-41C5-988E-180B2FD7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7A79CE-0367-41A8-A7EC-B2F5CAE0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75E5C2-E45A-4B3E-AE31-61D15FB9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37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A160A1-EE41-4403-98E3-81B98B84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E23344-D3BB-40CD-9BE4-52E21CFA1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1C4689-E69F-46C2-A393-E92323099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696030-EE31-436A-8A12-9939346BC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4D5F65-1D13-4790-A60E-C877D71AD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C1A227-5B6D-4B5D-94B3-D32A7C79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7046761-53C9-4431-A604-7AFF28A5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D37F3D-7F87-4577-A021-0563E994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6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EE900-BCEF-40BB-8111-8FB90CE7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4ACCBA-5AA8-43AB-94AD-DFF1EAC0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C3CCA3-B9A5-4C8F-AA88-56C22998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2E8955-7405-498A-8FD4-1F497AED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74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5312B0-8525-4945-8000-9B7B563E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EC1C4B-2DB9-4F41-B2AB-EB7FE838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4010BB-30CC-47B2-B4FF-10B2C950E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15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C8722-554D-4DDF-8FEF-56402536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50141C-24D1-4EE5-9B83-93C08D811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66DB6D-7264-4FEB-B018-089D45EB1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D4E831-B678-490B-B527-497B096A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94CCB3-4308-491E-A19E-BDB2F2B9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B74EE4-9738-49B3-9689-E0D713C7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4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FE64A-44C9-4127-A87F-2BEE78F3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23FCE19-421C-4098-868A-FCCB61E6A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76CD1-B7AF-479E-AA15-6B475F11E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EAE529-39F4-4CB5-9482-C2D6B6887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2C8489-B8CA-4C7D-864F-B68317BF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9ACDFB-3AE9-4431-BA11-56742ECF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94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21C758-75FE-4657-B5D0-39E8B58B3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7EADD9-4F11-4B3C-B3E1-9B949E11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DED6EB-A143-4FB8-A18C-380DE3F05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3FB8-C10E-439D-920D-66E2605E9660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0BF51E-25D0-40C3-8276-A0262DC5B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49C370-441E-49EE-B89E-214A872B4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E6527-9CDC-448F-BDAA-91ED80DD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96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pport_express@worldskills.r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BX1qscnWA9f8mYM9ifDlLcw6JrN_qRBM?usp=sharin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opp23@yandex.r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Семья Дмитрошиных\Desktop\Для выступелния директора\success-2081167_128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saturation sat="360000"/>
                    </a14:imgEffect>
                    <a14:imgEffect>
                      <a14:brightnessContrast bright="36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9" y="153257"/>
            <a:ext cx="7383747" cy="5117068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reflection blurRad="1270000" stA="10000" dist="1270000" dir="5400000" sy="-100000" algn="bl" rotWithShape="0"/>
            <a:softEdge rad="1270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40978" y="362607"/>
            <a:ext cx="108782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latin typeface="Futura PT Medium"/>
            </a:endParaRP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Futura PT Medium"/>
              </a:rPr>
              <a:t>Участие профессиональных образовательных организаций Краснодарского края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Futura PT Medium"/>
              </a:rPr>
              <a:t>в реализации программы обучения граждан в рамках федерального проекта «Содействие занятости»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7130" y="4838130"/>
            <a:ext cx="104553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rgbClr val="002060"/>
              </a:solidFill>
            </a:endParaRPr>
          </a:p>
          <a:p>
            <a:pPr algn="r"/>
            <a:r>
              <a:rPr lang="ru-RU" sz="2000" b="1" dirty="0">
                <a:solidFill>
                  <a:srgbClr val="002060"/>
                </a:solidFill>
              </a:rPr>
              <a:t>Рязанова Наталья Борисовна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</a:rPr>
              <a:t>Центр опережающей профессиональной подготовки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                                                                                                                                        </a:t>
            </a:r>
          </a:p>
          <a:p>
            <a:pPr algn="ctr"/>
            <a:endParaRPr lang="ru-RU" sz="1600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B050"/>
                </a:solidFill>
              </a:rPr>
              <a:t>                                                                                                                                                     </a:t>
            </a:r>
            <a:r>
              <a:rPr lang="en-US" sz="1600" b="1" dirty="0">
                <a:solidFill>
                  <a:srgbClr val="00B050"/>
                </a:solidFill>
              </a:rPr>
              <a:t>07</a:t>
            </a:r>
            <a:r>
              <a:rPr lang="ru-RU" sz="1600" b="1" dirty="0">
                <a:solidFill>
                  <a:srgbClr val="00B050"/>
                </a:solidFill>
              </a:rPr>
              <a:t>.0</a:t>
            </a:r>
            <a:r>
              <a:rPr lang="en-US" sz="1600" b="1" dirty="0">
                <a:solidFill>
                  <a:srgbClr val="00B050"/>
                </a:solidFill>
              </a:rPr>
              <a:t>9</a:t>
            </a:r>
            <a:r>
              <a:rPr lang="ru-RU" sz="1600" b="1" dirty="0">
                <a:solidFill>
                  <a:srgbClr val="00B050"/>
                </a:solidFill>
              </a:rPr>
              <a:t>.2021</a:t>
            </a:r>
          </a:p>
        </p:txBody>
      </p:sp>
    </p:spTree>
    <p:extLst>
      <p:ext uri="{BB962C8B-B14F-4D97-AF65-F5344CB8AC3E}">
        <p14:creationId xmlns:p14="http://schemas.microsoft.com/office/powerpoint/2010/main" val="1179013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F574D1-B59A-4744-B920-286C67B9D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21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82F07C-98BA-47FA-870D-4A1F8CE6E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94"/>
            <a:ext cx="12192000" cy="90480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7FC9A9A-F40A-471D-A1FE-F14CE3856FF6}"/>
              </a:ext>
            </a:extLst>
          </p:cNvPr>
          <p:cNvSpPr/>
          <p:nvPr/>
        </p:nvSpPr>
        <p:spPr>
          <a:xfrm>
            <a:off x="1" y="-9594"/>
            <a:ext cx="11821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cap="all" dirty="0">
                <a:solidFill>
                  <a:srgbClr val="92D050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New! </a:t>
            </a:r>
            <a:r>
              <a:rPr lang="ru-RU" sz="2800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ЗАПРЕТ НА РЕДАКТИРОВАНИЕ ПЕРСОНАЛЬНЫХ ДАННЫХ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CFA8E72-4331-48E8-9042-8BD00E8F4312}"/>
              </a:ext>
            </a:extLst>
          </p:cNvPr>
          <p:cNvSpPr/>
          <p:nvPr/>
        </p:nvSpPr>
        <p:spPr>
          <a:xfrm>
            <a:off x="1051419" y="1058759"/>
            <a:ext cx="98962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Futura PT Medium" panose="020B0602020204020303" pitchFamily="34" charset="-52"/>
              </a:rPr>
              <a:t>Центры обучения и региональные операторы НЕ МОГУТ редактировать персональные данные слушателей, так как данные заявки передаются из </a:t>
            </a:r>
            <a:r>
              <a:rPr lang="ru-RU" sz="2800" b="1" dirty="0">
                <a:solidFill>
                  <a:srgbClr val="005836"/>
                </a:solidFill>
                <a:latin typeface="Futura PT Medium" panose="020B0602020204020303" pitchFamily="34" charset="-52"/>
              </a:rPr>
              <a:t>подтвержденной учётной записи на Госуслугах.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0EF0FE1-F84D-4B25-BFDC-615C23EFA81D}"/>
              </a:ext>
            </a:extLst>
          </p:cNvPr>
          <p:cNvSpPr/>
          <p:nvPr/>
        </p:nvSpPr>
        <p:spPr>
          <a:xfrm>
            <a:off x="847288" y="3562790"/>
            <a:ext cx="101003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Futura PT Medium" panose="020B0602020204020303" pitchFamily="34" charset="-52"/>
              </a:rPr>
              <a:t>В случае изменения персональных данных или обнаружения ошибки нужно написать в техподдержку </a:t>
            </a:r>
            <a:r>
              <a:rPr lang="en-US" sz="2800" b="1" dirty="0">
                <a:solidFill>
                  <a:srgbClr val="002060"/>
                </a:solidFill>
                <a:latin typeface="Futura PT Medium" panose="020B0602020204020303" pitchFamily="34" charset="-52"/>
                <a:hlinkClick r:id="rId4"/>
              </a:rPr>
              <a:t>support_express@worldskills.ru</a:t>
            </a:r>
            <a:r>
              <a:rPr lang="ru-RU" sz="2800" b="1" dirty="0">
                <a:solidFill>
                  <a:srgbClr val="002060"/>
                </a:solidFill>
                <a:latin typeface="Futura PT Medium" panose="020B0602020204020303" pitchFamily="34" charset="-52"/>
              </a:rPr>
              <a:t>, приложив фото или скан паспорта слушателя с обоснованием необходимости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36121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E113530-0BEB-40B8-9675-0469A9050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94"/>
            <a:ext cx="12192000" cy="9048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C06337E-6308-47E2-9A9C-FC9AFF91A4B3}"/>
              </a:ext>
            </a:extLst>
          </p:cNvPr>
          <p:cNvSpPr/>
          <p:nvPr/>
        </p:nvSpPr>
        <p:spPr>
          <a:xfrm>
            <a:off x="0" y="-20237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ТРЕБОВАНИЯ К ФОТОГРАФИЯМ И ВИДЕО-ТРАНСЛЯЦИИ ДЕМОНСТРАЦИОННОГО ЭКЗАМЕНА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959199-F53A-4F26-9D8E-7FF3DFE023A8}"/>
              </a:ext>
            </a:extLst>
          </p:cNvPr>
          <p:cNvSpPr/>
          <p:nvPr/>
        </p:nvSpPr>
        <p:spPr>
          <a:xfrm>
            <a:off x="939567" y="2136339"/>
            <a:ext cx="104526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Futura PT Medium" panose="020B0602020204020303" pitchFamily="34" charset="-52"/>
              </a:rPr>
              <a:t>Центры обучения должны загружать фотографии слушателей и видео с экзаменов в соответствии с требованиями.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Futura PT Medium" panose="020B0602020204020303" pitchFamily="34" charset="-52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Futura PT Medium" panose="020B0602020204020303" pitchFamily="34" charset="-52"/>
              </a:rPr>
              <a:t>Соответствующие документы всегда можно найти в папке с материалами для работы на сайте для ЦО: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Futura PT Medium" panose="020B0602020204020303" pitchFamily="34" charset="-52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Futura PT Medium" panose="020B0602020204020303" pitchFamily="34" charset="-52"/>
                <a:hlinkClick r:id="rId3"/>
              </a:rPr>
              <a:t>https://drive.google.com/drive/folders/1BX1qscnWA9f8mYM9ifDlLcw6JrN_qRBM?usp=sharing</a:t>
            </a:r>
            <a:r>
              <a:rPr lang="ru-RU" sz="2800" b="1" dirty="0">
                <a:solidFill>
                  <a:srgbClr val="002060"/>
                </a:solidFill>
                <a:latin typeface="Futura PT Medium" panose="020B0602020204020303" pitchFamily="34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763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233C7-B01E-4880-BBED-71340F408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0480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72308-CA68-44AB-9E21-44A9F4D1A6C5}"/>
              </a:ext>
            </a:extLst>
          </p:cNvPr>
          <p:cNvSpPr/>
          <p:nvPr/>
        </p:nvSpPr>
        <p:spPr>
          <a:xfrm>
            <a:off x="346090" y="-4113"/>
            <a:ext cx="11499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ДОСТИЖЕНИЕ ПОКАЗАТЕЛЕЙ РЕЗУЛЬТАТА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64B38E7-1037-4700-991A-E37CCE38FBE0}"/>
              </a:ext>
            </a:extLst>
          </p:cNvPr>
          <p:cNvSpPr/>
          <p:nvPr/>
        </p:nvSpPr>
        <p:spPr>
          <a:xfrm>
            <a:off x="640935" y="1674674"/>
            <a:ext cx="1105825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>
                <a:solidFill>
                  <a:srgbClr val="006D43"/>
                </a:solidFill>
                <a:latin typeface="Futura PT Medium" panose="020B0602020204020303" pitchFamily="34" charset="-52"/>
              </a:rPr>
              <a:t>2 показателя:</a:t>
            </a:r>
          </a:p>
          <a:p>
            <a:pPr marL="457200" indent="-457200" algn="just">
              <a:spcBef>
                <a:spcPts val="600"/>
              </a:spcBef>
              <a:buAutoNum type="arabicParenR"/>
            </a:pPr>
            <a:r>
              <a:rPr lang="ru-RU" sz="2000" dirty="0">
                <a:solidFill>
                  <a:srgbClr val="F1592A"/>
                </a:solidFill>
                <a:latin typeface="Futura PT Medium" panose="020B0602020204020303" pitchFamily="34" charset="-52"/>
              </a:rPr>
              <a:t>численность прошедших </a:t>
            </a:r>
            <a:r>
              <a:rPr lang="ru-RU" sz="2000" dirty="0">
                <a:latin typeface="Futura PT Medium" panose="020B0602020204020303" pitchFamily="34" charset="-52"/>
              </a:rPr>
              <a:t>профессиональное обучение </a:t>
            </a:r>
            <a:r>
              <a:rPr lang="ru-RU" sz="2000" dirty="0">
                <a:solidFill>
                  <a:srgbClr val="F1592A"/>
                </a:solidFill>
                <a:latin typeface="Futura PT Medium" panose="020B0602020204020303" pitchFamily="34" charset="-52"/>
              </a:rPr>
              <a:t>и получивших </a:t>
            </a:r>
            <a:r>
              <a:rPr lang="ru-RU" sz="2000" dirty="0">
                <a:latin typeface="Futura PT Medium" panose="020B0602020204020303" pitchFamily="34" charset="-52"/>
              </a:rPr>
              <a:t>дополнительное профессиональное образование граждан,</a:t>
            </a:r>
          </a:p>
          <a:p>
            <a:pPr marL="457200" indent="-457200" algn="just">
              <a:spcBef>
                <a:spcPts val="600"/>
              </a:spcBef>
              <a:buAutoNum type="arabicParenR"/>
            </a:pPr>
            <a:r>
              <a:rPr lang="ru-RU" sz="2000" dirty="0">
                <a:solidFill>
                  <a:srgbClr val="F1592A"/>
                </a:solidFill>
                <a:latin typeface="Futura PT Medium" panose="020B0602020204020303" pitchFamily="34" charset="-52"/>
              </a:rPr>
              <a:t>численность занятых </a:t>
            </a:r>
            <a:r>
              <a:rPr lang="ru-RU" sz="2000" dirty="0">
                <a:latin typeface="Futura PT Medium" panose="020B0602020204020303" pitchFamily="34" charset="-52"/>
              </a:rPr>
              <a:t>граждан по окончании обучения, в том числе 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ru-RU" sz="2000" dirty="0">
                <a:latin typeface="Futura PT Medium" panose="020B0602020204020303" pitchFamily="34" charset="-52"/>
              </a:rPr>
              <a:t>приступивших к трудовой деятельности, 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r>
              <a:rPr lang="ru-RU" sz="2000" dirty="0">
                <a:latin typeface="Futura PT Medium" panose="020B0602020204020303" pitchFamily="34" charset="-52"/>
              </a:rPr>
              <a:t>зарегистрировавшихся в качестве индивидуального предпринимателя, юридического лица, крестьянского (фермерского) хозяйства, начавших применять специальный налоговый режим «Налог на профессиональный доход» </a:t>
            </a:r>
          </a:p>
          <a:p>
            <a:pPr algn="just">
              <a:spcBef>
                <a:spcPts val="600"/>
              </a:spcBef>
            </a:pPr>
            <a:endParaRPr lang="ru-RU" sz="2000" dirty="0">
              <a:latin typeface="Futura PT Medium" panose="020B0602020204020303" pitchFamily="34" charset="-52"/>
            </a:endParaRPr>
          </a:p>
          <a:p>
            <a:pPr algn="just">
              <a:spcBef>
                <a:spcPts val="600"/>
              </a:spcBef>
            </a:pPr>
            <a:r>
              <a:rPr lang="ru-RU" i="1" dirty="0">
                <a:solidFill>
                  <a:srgbClr val="FF0000"/>
                </a:solidFill>
                <a:latin typeface="Futura PT Medium" panose="020B0602020204020303" pitchFamily="34" charset="-52"/>
              </a:rPr>
              <a:t>Обучение должно быть полностью завершено не позднее 10-12 декабря, т.к. контроль численности занятых - по состоянию на 15 декабря</a:t>
            </a:r>
          </a:p>
        </p:txBody>
      </p:sp>
    </p:spTree>
    <p:extLst>
      <p:ext uri="{BB962C8B-B14F-4D97-AF65-F5344CB8AC3E}">
        <p14:creationId xmlns:p14="http://schemas.microsoft.com/office/powerpoint/2010/main" val="305453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233C7-B01E-4880-BBED-71340F408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0480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72308-CA68-44AB-9E21-44A9F4D1A6C5}"/>
              </a:ext>
            </a:extLst>
          </p:cNvPr>
          <p:cNvSpPr/>
          <p:nvPr/>
        </p:nvSpPr>
        <p:spPr>
          <a:xfrm>
            <a:off x="346090" y="-4113"/>
            <a:ext cx="114998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Количество центров обучения в муниципальных образованиях краснодарского края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D9E3DF4-0477-47D2-B445-5A000120B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76329"/>
              </p:ext>
            </p:extLst>
          </p:nvPr>
        </p:nvGraphicFramePr>
        <p:xfrm>
          <a:off x="564023" y="1108386"/>
          <a:ext cx="5264210" cy="5543244"/>
        </p:xfrm>
        <a:graphic>
          <a:graphicData uri="http://schemas.openxmlformats.org/drawingml/2006/table">
            <a:tbl>
              <a:tblPr/>
              <a:tblGrid>
                <a:gridCol w="564022">
                  <a:extLst>
                    <a:ext uri="{9D8B030D-6E8A-4147-A177-3AD203B41FA5}">
                      <a16:colId xmlns:a16="http://schemas.microsoft.com/office/drawing/2014/main" val="636654539"/>
                    </a:ext>
                  </a:extLst>
                </a:gridCol>
                <a:gridCol w="3326336">
                  <a:extLst>
                    <a:ext uri="{9D8B030D-6E8A-4147-A177-3AD203B41FA5}">
                      <a16:colId xmlns:a16="http://schemas.microsoft.com/office/drawing/2014/main" val="1473495832"/>
                    </a:ext>
                  </a:extLst>
                </a:gridCol>
                <a:gridCol w="1373852">
                  <a:extLst>
                    <a:ext uri="{9D8B030D-6E8A-4147-A177-3AD203B41FA5}">
                      <a16:colId xmlns:a16="http://schemas.microsoft.com/office/drawing/2014/main" val="1965184051"/>
                    </a:ext>
                  </a:extLst>
                </a:gridCol>
              </a:tblGrid>
              <a:tr h="228840"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72000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1999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1999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31473"/>
                  </a:ext>
                </a:extLst>
              </a:tr>
              <a:tr h="285855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51065"/>
                  </a:ext>
                </a:extLst>
              </a:tr>
              <a:tr h="26258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49962"/>
                  </a:ext>
                </a:extLst>
              </a:tr>
              <a:tr h="323816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50895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535336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8341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52789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555132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265179"/>
                  </a:ext>
                </a:extLst>
              </a:tr>
              <a:tr h="206451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74158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25043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824012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Futura PT Medium" panose="020B0602020204020303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762611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12512"/>
                  </a:ext>
                </a:extLst>
              </a:tr>
              <a:tr h="307927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499334"/>
                  </a:ext>
                </a:extLst>
              </a:tr>
              <a:tr h="23106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115287"/>
                  </a:ext>
                </a:extLst>
              </a:tr>
              <a:tr h="83503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480983"/>
                  </a:ext>
                </a:extLst>
              </a:tr>
              <a:tr h="309825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86323"/>
                  </a:ext>
                </a:extLst>
              </a:tr>
              <a:tr h="326291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4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601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903166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45E5A554-CF16-4CCF-A398-51C0BA87F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530307"/>
              </p:ext>
            </p:extLst>
          </p:nvPr>
        </p:nvGraphicFramePr>
        <p:xfrm>
          <a:off x="6096000" y="1108386"/>
          <a:ext cx="5264210" cy="1118759"/>
        </p:xfrm>
        <a:graphic>
          <a:graphicData uri="http://schemas.openxmlformats.org/drawingml/2006/table">
            <a:tbl>
              <a:tblPr/>
              <a:tblGrid>
                <a:gridCol w="586811">
                  <a:extLst>
                    <a:ext uri="{9D8B030D-6E8A-4147-A177-3AD203B41FA5}">
                      <a16:colId xmlns:a16="http://schemas.microsoft.com/office/drawing/2014/main" val="636654539"/>
                    </a:ext>
                  </a:extLst>
                </a:gridCol>
                <a:gridCol w="3303547">
                  <a:extLst>
                    <a:ext uri="{9D8B030D-6E8A-4147-A177-3AD203B41FA5}">
                      <a16:colId xmlns:a16="http://schemas.microsoft.com/office/drawing/2014/main" val="1473495832"/>
                    </a:ext>
                  </a:extLst>
                </a:gridCol>
                <a:gridCol w="1373852">
                  <a:extLst>
                    <a:ext uri="{9D8B030D-6E8A-4147-A177-3AD203B41FA5}">
                      <a16:colId xmlns:a16="http://schemas.microsoft.com/office/drawing/2014/main" val="1965184051"/>
                    </a:ext>
                  </a:extLst>
                </a:gridCol>
              </a:tblGrid>
              <a:tr h="228840"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72000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1999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1" dirty="0"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1999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31473"/>
                  </a:ext>
                </a:extLst>
              </a:tr>
              <a:tr h="285855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51065"/>
                  </a:ext>
                </a:extLst>
              </a:tr>
              <a:tr h="262584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49962"/>
                  </a:ext>
                </a:extLst>
              </a:tr>
              <a:tr h="323816"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Futura PT Medium" panose="020B0602020204020303" pitchFamily="34" charset="-52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50895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7F8919F3-2C9B-4E98-80CC-4566D7842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51261"/>
              </p:ext>
            </p:extLst>
          </p:nvPr>
        </p:nvGraphicFramePr>
        <p:xfrm>
          <a:off x="333286" y="1063199"/>
          <a:ext cx="11382998" cy="5513252"/>
        </p:xfrm>
        <a:graphic>
          <a:graphicData uri="http://schemas.openxmlformats.org/drawingml/2006/table">
            <a:tbl>
              <a:tblPr/>
              <a:tblGrid>
                <a:gridCol w="2698319">
                  <a:extLst>
                    <a:ext uri="{9D8B030D-6E8A-4147-A177-3AD203B41FA5}">
                      <a16:colId xmlns:a16="http://schemas.microsoft.com/office/drawing/2014/main" val="636654539"/>
                    </a:ext>
                  </a:extLst>
                </a:gridCol>
                <a:gridCol w="784940">
                  <a:extLst>
                    <a:ext uri="{9D8B030D-6E8A-4147-A177-3AD203B41FA5}">
                      <a16:colId xmlns:a16="http://schemas.microsoft.com/office/drawing/2014/main" val="1473495832"/>
                    </a:ext>
                  </a:extLst>
                </a:gridCol>
                <a:gridCol w="1208712">
                  <a:extLst>
                    <a:ext uri="{9D8B030D-6E8A-4147-A177-3AD203B41FA5}">
                      <a16:colId xmlns:a16="http://schemas.microsoft.com/office/drawing/2014/main" val="2139683780"/>
                    </a:ext>
                  </a:extLst>
                </a:gridCol>
                <a:gridCol w="1219861">
                  <a:extLst>
                    <a:ext uri="{9D8B030D-6E8A-4147-A177-3AD203B41FA5}">
                      <a16:colId xmlns:a16="http://schemas.microsoft.com/office/drawing/2014/main" val="2687705336"/>
                    </a:ext>
                  </a:extLst>
                </a:gridCol>
                <a:gridCol w="1219860">
                  <a:extLst>
                    <a:ext uri="{9D8B030D-6E8A-4147-A177-3AD203B41FA5}">
                      <a16:colId xmlns:a16="http://schemas.microsoft.com/office/drawing/2014/main" val="4214275892"/>
                    </a:ext>
                  </a:extLst>
                </a:gridCol>
                <a:gridCol w="1165240">
                  <a:extLst>
                    <a:ext uri="{9D8B030D-6E8A-4147-A177-3AD203B41FA5}">
                      <a16:colId xmlns:a16="http://schemas.microsoft.com/office/drawing/2014/main" val="648973965"/>
                    </a:ext>
                  </a:extLst>
                </a:gridCol>
                <a:gridCol w="1429240">
                  <a:extLst>
                    <a:ext uri="{9D8B030D-6E8A-4147-A177-3AD203B41FA5}">
                      <a16:colId xmlns:a16="http://schemas.microsoft.com/office/drawing/2014/main" val="3843630615"/>
                    </a:ext>
                  </a:extLst>
                </a:gridCol>
                <a:gridCol w="1656826">
                  <a:extLst>
                    <a:ext uri="{9D8B030D-6E8A-4147-A177-3AD203B41FA5}">
                      <a16:colId xmlns:a16="http://schemas.microsoft.com/office/drawing/2014/main" val="2257719616"/>
                    </a:ext>
                  </a:extLst>
                </a:gridCol>
              </a:tblGrid>
              <a:tr h="445496">
                <a:tc>
                  <a:txBody>
                    <a:bodyPr/>
                    <a:lstStyle/>
                    <a:p>
                      <a:pPr rtl="0" fontAlgn="b"/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Регионы</a:t>
                      </a:r>
                    </a:p>
                  </a:txBody>
                  <a:tcPr marL="72000" marR="1999" marT="1332" marB="13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Квота</a:t>
                      </a:r>
                    </a:p>
                  </a:txBody>
                  <a:tcPr marL="1999" marR="1999" marT="1332" marB="13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Приступили</a:t>
                      </a:r>
                    </a:p>
                  </a:txBody>
                  <a:tcPr marL="1999" marR="1999" marT="1332" marB="13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%</a:t>
                      </a:r>
                      <a:r>
                        <a:rPr lang="ru-RU" sz="1400" b="1" baseline="0" dirty="0">
                          <a:effectLst/>
                          <a:latin typeface="Futura PT Light" panose="020B0402020204020303" pitchFamily="34" charset="-52"/>
                        </a:rPr>
                        <a:t> от квоты</a:t>
                      </a:r>
                      <a:endParaRPr lang="ru-RU" sz="1400" b="1" dirty="0">
                        <a:effectLst/>
                        <a:latin typeface="Futura PT Light" panose="020B0402020204020303" pitchFamily="34" charset="-52"/>
                      </a:endParaRPr>
                    </a:p>
                  </a:txBody>
                  <a:tcPr marL="1999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Завершили</a:t>
                      </a:r>
                    </a:p>
                  </a:txBody>
                  <a:tcPr marL="1999" marR="1999" marT="1332" marB="13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%</a:t>
                      </a:r>
                      <a:r>
                        <a:rPr lang="en-US" sz="1400" b="1" dirty="0">
                          <a:effectLst/>
                          <a:latin typeface="Futura PT Light" panose="020B0402020204020303" pitchFamily="34" charset="-52"/>
                        </a:rPr>
                        <a:t> </a:t>
                      </a:r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от</a:t>
                      </a:r>
                      <a:r>
                        <a:rPr lang="ru-RU" sz="1400" b="1" baseline="0" dirty="0">
                          <a:effectLst/>
                          <a:latin typeface="Futura PT Light" panose="020B0402020204020303" pitchFamily="34" charset="-52"/>
                        </a:rPr>
                        <a:t> квоты</a:t>
                      </a:r>
                      <a:endParaRPr lang="ru-RU" sz="1400" b="1" dirty="0">
                        <a:effectLst/>
                        <a:latin typeface="Futura PT Light" panose="020B0402020204020303" pitchFamily="34" charset="-52"/>
                      </a:endParaRPr>
                    </a:p>
                  </a:txBody>
                  <a:tcPr marL="1999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Заняты</a:t>
                      </a:r>
                    </a:p>
                  </a:txBody>
                  <a:tcPr marL="1999" marR="1999" marT="1332" marB="133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dirty="0">
                          <a:effectLst/>
                          <a:latin typeface="Futura PT Light" panose="020B0402020204020303" pitchFamily="34" charset="-52"/>
                        </a:rPr>
                        <a:t>%</a:t>
                      </a:r>
                      <a:r>
                        <a:rPr lang="ru-RU" sz="1400" b="1" baseline="0" dirty="0">
                          <a:effectLst/>
                          <a:latin typeface="Futura PT Light" panose="020B0402020204020303" pitchFamily="34" charset="-52"/>
                        </a:rPr>
                        <a:t> от завершивших</a:t>
                      </a:r>
                      <a:endParaRPr lang="ru-RU" sz="1400" b="1" dirty="0">
                        <a:effectLst/>
                        <a:latin typeface="Futura PT Light" panose="020B0402020204020303" pitchFamily="34" charset="-52"/>
                      </a:endParaRPr>
                    </a:p>
                  </a:txBody>
                  <a:tcPr marL="1999" marR="1999" marT="1332" marB="133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431473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Омская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666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99148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Смоленская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291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27%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6D43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15106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Республика Северная Осетия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610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49962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203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5089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Пензенская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421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535336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Республика Коми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1028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259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228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8341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650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6D43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52789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Белгородская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792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188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555132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Пермский край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640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6D43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265179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Республика Карелия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74158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Оренбургская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1365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287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25043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699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824012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Республика Удмуртская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620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128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6D43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077070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Город Санкт-Петербург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1619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323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6D43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69561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Краснодарский край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5308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1049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highlight>
                            <a:srgbClr val="FFFF00"/>
                          </a:highlight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672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highlight>
                            <a:srgbClr val="FFFF00"/>
                          </a:highlight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250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23526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Нижегородская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971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6D43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719159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Псковская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284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2474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Рязанская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273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414991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Челябинская область</a:t>
                      </a:r>
                    </a:p>
                  </a:txBody>
                  <a:tcPr marL="36000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650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kern="1200" dirty="0">
                          <a:solidFill>
                            <a:srgbClr val="006D43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4763" marR="4763" marT="476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467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61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233C7-B01E-4880-BBED-71340F408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0480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72308-CA68-44AB-9E21-44A9F4D1A6C5}"/>
              </a:ext>
            </a:extLst>
          </p:cNvPr>
          <p:cNvSpPr/>
          <p:nvPr/>
        </p:nvSpPr>
        <p:spPr>
          <a:xfrm>
            <a:off x="346090" y="-4113"/>
            <a:ext cx="114998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Изменение квоты ЦЕНТРОВ ОБУЧЕНИЯ </a:t>
            </a:r>
            <a:b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C57B78-CC0D-4684-987B-CCD592DC5428}"/>
              </a:ext>
            </a:extLst>
          </p:cNvPr>
          <p:cNvSpPr/>
          <p:nvPr/>
        </p:nvSpPr>
        <p:spPr>
          <a:xfrm>
            <a:off x="564022" y="1551562"/>
            <a:ext cx="1107535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1. </a:t>
            </a:r>
            <a:r>
              <a:rPr lang="ru-RU" sz="2800" u="sng" dirty="0">
                <a:solidFill>
                  <a:srgbClr val="006D43"/>
                </a:solidFill>
                <a:latin typeface="Futura PT Medium" panose="020B0602020204020303" pitchFamily="34" charset="-52"/>
              </a:rPr>
              <a:t>Если вы хотите увеличить общую квоту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Направляете письмо Региональному оператору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2. </a:t>
            </a:r>
            <a:r>
              <a:rPr lang="ru-RU" sz="2800" u="sng" dirty="0">
                <a:solidFill>
                  <a:srgbClr val="006D43"/>
                </a:solidFill>
                <a:latin typeface="Futura PT Medium" panose="020B0602020204020303" pitchFamily="34" charset="-52"/>
              </a:rPr>
              <a:t>Если вы хотите изменить квоту по программам конкретной длительности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Направляете письмо Региональному оператору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>
                <a:solidFill>
                  <a:srgbClr val="C00000"/>
                </a:solidFill>
                <a:latin typeface="Futura PT Medium" panose="020B0602020204020303" pitchFamily="34" charset="-52"/>
              </a:rPr>
              <a:t>В срок до 8 сентября направить на адрес </a:t>
            </a:r>
            <a:r>
              <a:rPr lang="en-US" sz="2800" dirty="0">
                <a:solidFill>
                  <a:srgbClr val="C00000"/>
                </a:solidFill>
                <a:latin typeface="Futura PT Medium" panose="020B0602020204020303" pitchFamily="34" charset="-52"/>
                <a:hlinkClick r:id="rId3"/>
              </a:rPr>
              <a:t>copp23@yandex.ru</a:t>
            </a:r>
            <a:r>
              <a:rPr lang="en-US" sz="2800" dirty="0">
                <a:solidFill>
                  <a:srgbClr val="C00000"/>
                </a:solidFill>
                <a:latin typeface="Futura PT Medium" panose="020B0602020204020303" pitchFamily="34" charset="-52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Futura PT Medium" panose="020B0602020204020303" pitchFamily="34" charset="-52"/>
              </a:rPr>
              <a:t>письмо с данными по квоте по прилагаемой форме</a:t>
            </a:r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233C7-B01E-4880-BBED-71340F408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0480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72308-CA68-44AB-9E21-44A9F4D1A6C5}"/>
              </a:ext>
            </a:extLst>
          </p:cNvPr>
          <p:cNvSpPr/>
          <p:nvPr/>
        </p:nvSpPr>
        <p:spPr>
          <a:xfrm>
            <a:off x="346090" y="-4113"/>
            <a:ext cx="11499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РЕКОМЕНДАЦИИ ФО ПО </a:t>
            </a:r>
            <a:r>
              <a:rPr lang="ru-RU" sz="2800" cap="all" dirty="0" err="1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организациИ</a:t>
            </a:r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 обучения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7A06F5C-B315-4F25-A516-6C9E5A97CAB6}"/>
              </a:ext>
            </a:extLst>
          </p:cNvPr>
          <p:cNvSpPr/>
          <p:nvPr/>
        </p:nvSpPr>
        <p:spPr>
          <a:xfrm>
            <a:off x="495655" y="2059395"/>
            <a:ext cx="11605189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Если </a:t>
            </a:r>
            <a:r>
              <a:rPr lang="ru-RU" sz="2800" b="1" u="sng" dirty="0">
                <a:solidFill>
                  <a:srgbClr val="006D43"/>
                </a:solidFill>
                <a:latin typeface="Futura PT Medium" panose="020B0602020204020303" pitchFamily="34" charset="-52"/>
              </a:rPr>
              <a:t>компетенция относится к дистанционным</a:t>
            </a: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, то по ней могут обучать дистанционно как ФЦО (для всех регионов), </a:t>
            </a:r>
            <a:r>
              <a:rPr lang="ru-RU" sz="2800" dirty="0">
                <a:solidFill>
                  <a:srgbClr val="FF0000"/>
                </a:solidFill>
                <a:latin typeface="Futura PT Medium" panose="020B0602020204020303" pitchFamily="34" charset="-52"/>
              </a:rPr>
              <a:t>так и ЦО </a:t>
            </a: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(для своего региона)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В случае заинтересованности граждан в дистанционном обучении рекомендуем ЦО региона реализовывать программы в очной форме с применением </a:t>
            </a:r>
            <a:r>
              <a:rPr lang="ru-RU" sz="2800" dirty="0">
                <a:solidFill>
                  <a:srgbClr val="FF0000"/>
                </a:solidFill>
                <a:latin typeface="Futura PT Medium" panose="020B0602020204020303" pitchFamily="34" charset="-52"/>
              </a:rPr>
              <a:t>дистанционных</a:t>
            </a:r>
            <a:r>
              <a:rPr lang="ru-RU" sz="2800" dirty="0">
                <a:solidFill>
                  <a:srgbClr val="006D43"/>
                </a:solidFill>
                <a:latin typeface="Futura PT Medium" panose="020B0602020204020303" pitchFamily="34" charset="-52"/>
              </a:rPr>
              <a:t> образовательных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41471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233C7-B01E-4880-BBED-71340F408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0480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72308-CA68-44AB-9E21-44A9F4D1A6C5}"/>
              </a:ext>
            </a:extLst>
          </p:cNvPr>
          <p:cNvSpPr/>
          <p:nvPr/>
        </p:nvSpPr>
        <p:spPr>
          <a:xfrm>
            <a:off x="346090" y="-4113"/>
            <a:ext cx="11499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МОНИТОРИНГ: Документы ЦЕНТРА ОБУЧЕНИЯ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3D8BE7-C735-4598-9EF5-BCD47412E042}"/>
              </a:ext>
            </a:extLst>
          </p:cNvPr>
          <p:cNvSpPr/>
          <p:nvPr/>
        </p:nvSpPr>
        <p:spPr>
          <a:xfrm>
            <a:off x="276837" y="826090"/>
            <a:ext cx="1163553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u="sng" dirty="0">
                <a:solidFill>
                  <a:srgbClr val="006D43"/>
                </a:solidFill>
                <a:latin typeface="Futura PT Medium" panose="020B0602020204020303" pitchFamily="34" charset="-52"/>
              </a:rPr>
              <a:t>Чек-лист :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Личные дела слушателей</a:t>
            </a: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 (по группам)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Согласие на обработку ПД</a:t>
            </a: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: 1) по форме образовательной организации, 2) перечислить все данные, которые запрашиваются у слушателей, 3) перечислить всех, кому данные передают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Приказ об утверждении </a:t>
            </a: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форм согласия, договоров, заявления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Утвержденная </a:t>
            </a: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образовательная программа</a:t>
            </a:r>
            <a:endParaRPr lang="ru-RU" sz="2000" dirty="0">
              <a:solidFill>
                <a:srgbClr val="002060"/>
              </a:solidFill>
              <a:latin typeface="Futura PT Medium" panose="020B0602020204020303" pitchFamily="34" charset="-52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Расписание</a:t>
            </a: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 занятий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Трехсторонние и двусторонние </a:t>
            </a: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договоры со слушателями</a:t>
            </a: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 – оригиналы, подписанные с двух сторон (при обучении без договора – заявления на зачисление на обучение)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Приказ о зачислении </a:t>
            </a: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(с указанием в качестве оснований для зачисления договоров со слушателями с номером и датой)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Протокол итоговой аттестации </a:t>
            </a: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(!для программ ПО – итоговая аттестация в форме КВАЛИФИКАЦИОННОГО ЭКЗАМЕНА, практическая часть которого проводится в форме ДЭ; для программ ДПО – итоговая аттестация в форме демонстрационного экзамена) – </a:t>
            </a:r>
            <a:r>
              <a:rPr lang="ru-RU" sz="2000" dirty="0">
                <a:solidFill>
                  <a:srgbClr val="FF0000"/>
                </a:solidFill>
                <a:latin typeface="Futura PT Medium" panose="020B0602020204020303" pitchFamily="34" charset="-52"/>
              </a:rPr>
              <a:t>перевод баллов ДЭ в оценки, работодатели в составе комиссии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Приказ об отчислении </a:t>
            </a:r>
            <a:r>
              <a:rPr lang="ru-RU" sz="2000" dirty="0">
                <a:solidFill>
                  <a:srgbClr val="002060"/>
                </a:solidFill>
                <a:latin typeface="Futura PT Medium" panose="020B0602020204020303" pitchFamily="34" charset="-52"/>
              </a:rPr>
              <a:t>(с указанием реквизитов выданных документов о квалификации)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2000" i="1" dirty="0">
                <a:solidFill>
                  <a:srgbClr val="7030A0"/>
                </a:solidFill>
                <a:latin typeface="Futura PT Medium" panose="020B0602020204020303" pitchFamily="34" charset="-52"/>
              </a:rPr>
              <a:t>Дополнительно - смета на группу обучения</a:t>
            </a:r>
          </a:p>
          <a:p>
            <a:pPr algn="just">
              <a:spcBef>
                <a:spcPts val="600"/>
              </a:spcBef>
            </a:pPr>
            <a:endParaRPr lang="ru-RU" dirty="0">
              <a:solidFill>
                <a:srgbClr val="002060"/>
              </a:solidFill>
              <a:latin typeface="Futura PT Medium" panose="020B0602020204020303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49641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233C7-B01E-4880-BBED-71340F408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0480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72308-CA68-44AB-9E21-44A9F4D1A6C5}"/>
              </a:ext>
            </a:extLst>
          </p:cNvPr>
          <p:cNvSpPr/>
          <p:nvPr/>
        </p:nvSpPr>
        <p:spPr>
          <a:xfrm>
            <a:off x="346090" y="-4113"/>
            <a:ext cx="114998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Акт сдачи-приемки оказанных услуг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3560715-6712-4CD1-B376-F513A1AEA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235" y="993775"/>
            <a:ext cx="9209058" cy="529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5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233C7-B01E-4880-BBED-71340F408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90480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F172308-CA68-44AB-9E21-44A9F4D1A6C5}"/>
              </a:ext>
            </a:extLst>
          </p:cNvPr>
          <p:cNvSpPr/>
          <p:nvPr/>
        </p:nvSpPr>
        <p:spPr>
          <a:xfrm>
            <a:off x="346090" y="-4113"/>
            <a:ext cx="114998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Данные о занятости </a:t>
            </a:r>
            <a:b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</a:br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после завершения обучения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155DB69-8231-4F6F-9B2C-EA1799998436}"/>
              </a:ext>
            </a:extLst>
          </p:cNvPr>
          <p:cNvSpPr/>
          <p:nvPr/>
        </p:nvSpPr>
        <p:spPr>
          <a:xfrm>
            <a:off x="340768" y="1965660"/>
            <a:ext cx="355746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город Санкт-Петербург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Республика Адыгея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Ненецкий автономный округ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Еврейская автономная область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Калужская область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Челябинская область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Астраханская область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Ставропольский край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Мурманская область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Тульская область</a:t>
            </a:r>
          </a:p>
          <a:p>
            <a:r>
              <a:rPr lang="ru-RU" sz="2000" dirty="0">
                <a:solidFill>
                  <a:srgbClr val="006D43"/>
                </a:solidFill>
                <a:latin typeface="Futura PT Medium" panose="020B0602020204020303" pitchFamily="34" charset="-52"/>
              </a:rPr>
              <a:t>Воронежская область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6FD8BA-93D8-40BF-A9CA-170AE36A3B6B}"/>
              </a:ext>
            </a:extLst>
          </p:cNvPr>
          <p:cNvSpPr/>
          <p:nvPr/>
        </p:nvSpPr>
        <p:spPr>
          <a:xfrm>
            <a:off x="4583185" y="1674673"/>
            <a:ext cx="62470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6D43"/>
                </a:solidFill>
                <a:latin typeface="Futura PT Medium" panose="020B0602020204020303" pitchFamily="34" charset="-52"/>
              </a:rPr>
              <a:t>Только в 11 регионах указана занятость по ВСЕМ завершившим обучение(завершили обучение 29.08 и ранее)</a:t>
            </a:r>
          </a:p>
          <a:p>
            <a:endParaRPr lang="ru-RU" b="1" dirty="0">
              <a:solidFill>
                <a:srgbClr val="FF0000"/>
              </a:solidFill>
              <a:latin typeface="Futura PT Medium" panose="020B0602020204020303" pitchFamily="34" charset="-52"/>
            </a:endParaRPr>
          </a:p>
          <a:p>
            <a:r>
              <a:rPr lang="ru-RU" b="1" dirty="0">
                <a:solidFill>
                  <a:srgbClr val="FF0000"/>
                </a:solidFill>
                <a:latin typeface="Futura PT Medium" panose="020B0602020204020303" pitchFamily="34" charset="-52"/>
              </a:rPr>
              <a:t>В остальных регионах есть слушатели, завершившие обучение более трёх рабочих дней назад, с неуказанным статусом занятости.</a:t>
            </a:r>
          </a:p>
          <a:p>
            <a:endParaRPr lang="ru-RU" b="1" dirty="0">
              <a:solidFill>
                <a:srgbClr val="FF0000"/>
              </a:solidFill>
              <a:latin typeface="Futura PT Medium" panose="020B0602020204020303" pitchFamily="34" charset="-52"/>
            </a:endParaRPr>
          </a:p>
          <a:p>
            <a:endParaRPr lang="ru-RU" b="1" dirty="0">
              <a:solidFill>
                <a:srgbClr val="FF0000"/>
              </a:solidFill>
              <a:latin typeface="Futura PT Medium" panose="020B0602020204020303" pitchFamily="34" charset="-52"/>
            </a:endParaRPr>
          </a:p>
          <a:p>
            <a:r>
              <a:rPr lang="ru-RU" sz="2000" b="1" u="sng" dirty="0">
                <a:solidFill>
                  <a:srgbClr val="FF0000"/>
                </a:solidFill>
                <a:latin typeface="Futura PT Medium" panose="020B0602020204020303" pitchFamily="34" charset="-52"/>
              </a:rPr>
              <a:t>Всем слушателям необходимо проставить соответствующий статус в течение сегодняшнего дня (07.09)!</a:t>
            </a:r>
          </a:p>
        </p:txBody>
      </p:sp>
    </p:spTree>
    <p:extLst>
      <p:ext uri="{BB962C8B-B14F-4D97-AF65-F5344CB8AC3E}">
        <p14:creationId xmlns:p14="http://schemas.microsoft.com/office/powerpoint/2010/main" val="340185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5EE45FC-A8C4-48B1-B6D6-46F2136DB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521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49FC6C-1040-488D-ACA8-F529886DB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94"/>
            <a:ext cx="12192000" cy="90480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5DD5355-0BE2-4C2C-8737-59B662B1812F}"/>
              </a:ext>
            </a:extLst>
          </p:cNvPr>
          <p:cNvSpPr/>
          <p:nvPr/>
        </p:nvSpPr>
        <p:spPr>
          <a:xfrm>
            <a:off x="0" y="21181"/>
            <a:ext cx="118452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cap="all" dirty="0">
                <a:solidFill>
                  <a:srgbClr val="92D050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New! </a:t>
            </a:r>
            <a:r>
              <a:rPr lang="ru-RU" sz="2800" cap="all" dirty="0">
                <a:solidFill>
                  <a:schemeClr val="bg1"/>
                </a:solidFill>
                <a:latin typeface="Futura PT Bold" panose="020B0902020204020203" pitchFamily="34" charset="-52"/>
                <a:cs typeface="Arial" panose="020B0604020202020204" pitchFamily="34" charset="0"/>
              </a:rPr>
              <a:t>Проверка соответствия образования и квалификации и программы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943E7C0-E3DB-4552-8D19-8D82A2487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46960"/>
              </p:ext>
            </p:extLst>
          </p:nvPr>
        </p:nvGraphicFramePr>
        <p:xfrm>
          <a:off x="285876" y="1052199"/>
          <a:ext cx="11198653" cy="5784620"/>
        </p:xfrm>
        <a:graphic>
          <a:graphicData uri="http://schemas.openxmlformats.org/drawingml/2006/table">
            <a:tbl>
              <a:tblPr/>
              <a:tblGrid>
                <a:gridCol w="224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817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Вид/подвид программы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Документы к проверке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Тип документа, который должен быть загружен в карточку слушателя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43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 - 72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 - 144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 - 256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1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Необходимо</a:t>
                      </a:r>
                      <a:r>
                        <a:rPr lang="ru-RU" sz="1800" b="0" i="1" u="none" strike="noStrike" kern="1200" baseline="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u="none" strike="noStrike" kern="1200" dirty="0">
                          <a:solidFill>
                            <a:srgbClr val="F1592A"/>
                          </a:solidFill>
                          <a:effectLst/>
                          <a:latin typeface="Futura PT Medium" panose="020B0602020204020303" pitchFamily="34" charset="-52"/>
                          <a:ea typeface="+mn-ea"/>
                          <a:cs typeface="+mn-cs"/>
                        </a:rPr>
                        <a:t>удостовериться, что НЕ ИМЕЕТ профессии рабочего, должности служащего</a:t>
                      </a: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-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364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ДПО ПК - 72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ДПО ПК - 144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ru-RU" sz="180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</a:b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ДПО ПП - 256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Копия документа об образовании и квалификации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Копия документа об образовании и квалификации (диплом о среднем профессиональном образовании, диплом бакалавра, диплом специалиста, диплом магистра)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64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ПП - 72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ПП - 144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ПП - 256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Копия документа о квалификации или документа об образовании и квалификации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Копия документа о квалификации (свидетельство о профессии рабочего, должности служащего) или документа об образовании и квалификации (диплом СПО </a:t>
                      </a:r>
                      <a:r>
                        <a:rPr lang="ru-RU" sz="1800" b="0" i="0" u="sng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профессии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892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ПК - 72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ПК - 144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ПК - 256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  <a:p>
                      <a:pPr fontAlgn="t"/>
                      <a:br>
                        <a:rPr lang="ru-RU" sz="180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</a:br>
                      <a:endParaRPr lang="ru-RU" sz="180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Копия документа о квалификации по соответствующей профессии/должности или документа об образовании и квалификации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Копия документа о квалификации (свидетельство о профессии рабочего, должности служащего) или документа об образовании и квалификации (диплом СПО </a:t>
                      </a:r>
                      <a:r>
                        <a:rPr lang="ru-RU" sz="1800" b="0" i="0" u="sng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по профессии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Futura PT Medium" panose="020B0602020204020303" pitchFamily="34" charset="-52"/>
                        </a:rPr>
                        <a:t>)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Futura PT Medium" panose="020B0602020204020303" pitchFamily="34" charset="-52"/>
                      </a:endParaRPr>
                    </a:p>
                  </a:txBody>
                  <a:tcPr marL="57254" marR="57254" marT="57254" marB="572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608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1031</Words>
  <Application>Microsoft Office PowerPoint</Application>
  <PresentationFormat>Широкоэкранный</PresentationFormat>
  <Paragraphs>251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Futura PT Bold</vt:lpstr>
      <vt:lpstr>Futura PT Light</vt:lpstr>
      <vt:lpstr>Futura PT Medium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Дмитрошин</dc:creator>
  <cp:lastModifiedBy>user</cp:lastModifiedBy>
  <cp:revision>73</cp:revision>
  <cp:lastPrinted>2021-07-13T11:40:42Z</cp:lastPrinted>
  <dcterms:created xsi:type="dcterms:W3CDTF">2021-07-02T08:00:19Z</dcterms:created>
  <dcterms:modified xsi:type="dcterms:W3CDTF">2021-09-07T05:25:05Z</dcterms:modified>
</cp:coreProperties>
</file>